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56" r:id="rId5"/>
    <p:sldId id="257" r:id="rId6"/>
    <p:sldId id="277" r:id="rId7"/>
    <p:sldId id="278" r:id="rId8"/>
    <p:sldId id="279" r:id="rId9"/>
    <p:sldId id="280" r:id="rId10"/>
    <p:sldId id="284" r:id="rId11"/>
    <p:sldId id="282" r:id="rId12"/>
    <p:sldId id="283" r:id="rId13"/>
    <p:sldId id="286" r:id="rId14"/>
    <p:sldId id="285" r:id="rId15"/>
    <p:sldId id="290" r:id="rId16"/>
    <p:sldId id="291" r:id="rId17"/>
    <p:sldId id="292" r:id="rId18"/>
    <p:sldId id="267" r:id="rId19"/>
    <p:sldId id="287" r:id="rId20"/>
    <p:sldId id="288" r:id="rId21"/>
    <p:sldId id="289" r:id="rId22"/>
    <p:sldId id="293" r:id="rId23"/>
    <p:sldId id="294" r:id="rId24"/>
    <p:sldId id="295" r:id="rId25"/>
    <p:sldId id="296" r:id="rId26"/>
    <p:sldId id="297" r:id="rId27"/>
    <p:sldId id="299" r:id="rId28"/>
    <p:sldId id="298"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3"/>
    <p:restoredTop sz="95988"/>
  </p:normalViewPr>
  <p:slideViewPr>
    <p:cSldViewPr snapToGrid="0">
      <p:cViewPr varScale="1">
        <p:scale>
          <a:sx n="110" d="100"/>
          <a:sy n="110" d="100"/>
        </p:scale>
        <p:origin x="17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7/22/25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showing the outliers of each crime rate for each period of time</a:t>
            </a:r>
          </a:p>
          <a:p>
            <a:r>
              <a:rPr lang="en-US"/>
              <a:t>We can see that there are outliers both above and below the quartile of log(violent crime rate). There also seems to be a slight increase in violent crime rate over time.</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24712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199097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again there are a few outliers above and below the quartiles of log(murder rate). Murder rate also seems to have slightly decreased over time. </a:t>
            </a:r>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3991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outliers in robbery rate, especially after 1987. This is important to note, as this could heavily skew any results or insights we receive from robbery rate models. There also seems to be a slight decrease in robbery rate over time.</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195273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clearly seen that the distribution of violent rate, murder rate, and robbery rate are highly skewed to the right on the graphs above. Therefore, we transform them using natural logs to have a more normal distribution. By doing so, we can reduce the influence of outliers on the model, and thus have a more accurate model. The graphs of the transformed rates can be found on the right side of the graphs above.</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25038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graphs above compare the average log violent rate, log murder rate, and log robbery state by each state and by whether shall law was passed or not. Because it compares also </a:t>
            </a:r>
            <a:r>
              <a:rPr lang="en-US" err="1"/>
              <a:t>withinstate</a:t>
            </a:r>
            <a:r>
              <a:rPr lang="en-US"/>
              <a:t> rates by whether shall law was passed or not, only 25 out of 51 states are included in these graphs. We can see that in the graph of log violent rate, the rate when shall law was passed is higher than when shall law was not passed in the majority of the states. On the other hand, the log murder rate is much higher when shall law was not passed compared to when it is passed in the majority of the states. Last but not least, there is no clear trend in the effect of shall law on log robbery rate, as the rate is higher than when it is not passed in some states and lower in other states. There is a trend however that is more observable in states that either had Shall before 1977 or never had Shall until 1999. Observing these trends would suggest the use of both fixed effects and time fixed-effect models would be appropriate</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224766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1009366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41385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3054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272421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7/22/25</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7/22/25</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7/22/25</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7/22/25</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7/22/25</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7/22/25</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77184" y="1689522"/>
            <a:ext cx="7096933" cy="2387600"/>
          </a:xfrm>
        </p:spPr>
        <p:txBody>
          <a:bodyPr/>
          <a:lstStyle/>
          <a:p>
            <a:r>
              <a:rPr lang="en-US" sz="4800" dirty="0"/>
              <a:t>The effect of shall laws on crime rate.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Walds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r>
              <a:rPr lang="en-US">
                <a:ea typeface="+mn-lt"/>
                <a:cs typeface="+mn-lt"/>
              </a:rPr>
              <a:t>The Wald test works by testing that the parameters of interest are simultaneously equal to zero. If they are, this strongly suggests that removing them from the model will not substantially reduce the fit of that model, since a predictor whose coefficient is very small relative to its standard error is generally not doing much to help predict the dependent variable.</a:t>
            </a:r>
            <a:endParaRPr lang="en-US"/>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10</a:t>
            </a:fld>
            <a:endParaRPr lang="en-US"/>
          </a:p>
        </p:txBody>
      </p:sp>
    </p:spTree>
    <p:extLst>
      <p:ext uri="{BB962C8B-B14F-4D97-AF65-F5344CB8AC3E}">
        <p14:creationId xmlns:p14="http://schemas.microsoft.com/office/powerpoint/2010/main" val="2845116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Walds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endParaRPr lang="en-US">
              <a:ea typeface="+mn-lt"/>
              <a:cs typeface="+mn-lt"/>
            </a:endParaRPr>
          </a:p>
          <a:p>
            <a:r>
              <a:rPr lang="en-US">
                <a:ea typeface="+mn-lt"/>
                <a:cs typeface="+mn-lt"/>
              </a:rPr>
              <a:t>quietly:  reg </a:t>
            </a:r>
            <a:r>
              <a:rPr lang="en-US" err="1">
                <a:ea typeface="+mn-lt"/>
                <a:cs typeface="+mn-lt"/>
              </a:rPr>
              <a:t>vio</a:t>
            </a:r>
            <a:r>
              <a:rPr lang="en-US">
                <a:ea typeface="+mn-lt"/>
                <a:cs typeface="+mn-lt"/>
              </a:rPr>
              <a:t> </a:t>
            </a:r>
            <a:r>
              <a:rPr lang="en-US" err="1">
                <a:ea typeface="+mn-lt"/>
                <a:cs typeface="+mn-lt"/>
              </a:rPr>
              <a:t>mur</a:t>
            </a:r>
            <a:r>
              <a:rPr lang="en-US">
                <a:ea typeface="+mn-lt"/>
                <a:cs typeface="+mn-lt"/>
              </a:rPr>
              <a:t> rob </a:t>
            </a:r>
            <a:r>
              <a:rPr lang="en-US" err="1">
                <a:ea typeface="+mn-lt"/>
                <a:cs typeface="+mn-lt"/>
              </a:rPr>
              <a:t>incarc_rate</a:t>
            </a:r>
            <a:r>
              <a:rPr lang="en-US">
                <a:ea typeface="+mn-lt"/>
                <a:cs typeface="+mn-lt"/>
              </a:rPr>
              <a:t> pb1064 pw1064 pm1029 pop </a:t>
            </a:r>
            <a:r>
              <a:rPr lang="en-US" err="1">
                <a:ea typeface="+mn-lt"/>
                <a:cs typeface="+mn-lt"/>
              </a:rPr>
              <a:t>avginc</a:t>
            </a:r>
            <a:r>
              <a:rPr lang="en-US">
                <a:ea typeface="+mn-lt"/>
                <a:cs typeface="+mn-lt"/>
              </a:rPr>
              <a:t> density </a:t>
            </a:r>
            <a:r>
              <a:rPr lang="en-US" err="1">
                <a:ea typeface="+mn-lt"/>
                <a:cs typeface="+mn-lt"/>
              </a:rPr>
              <a:t>stateid</a:t>
            </a:r>
            <a:r>
              <a:rPr lang="en-US">
                <a:ea typeface="+mn-lt"/>
                <a:cs typeface="+mn-lt"/>
              </a:rPr>
              <a:t> shall</a:t>
            </a:r>
            <a:endParaRPr lang="en-US"/>
          </a:p>
          <a:p>
            <a:r>
              <a:rPr lang="en-US">
                <a:ea typeface="+mn-lt"/>
                <a:cs typeface="+mn-lt"/>
              </a:rPr>
              <a:t>test </a:t>
            </a:r>
            <a:r>
              <a:rPr lang="en-US" err="1">
                <a:ea typeface="+mn-lt"/>
                <a:cs typeface="+mn-lt"/>
              </a:rPr>
              <a:t>mur</a:t>
            </a:r>
            <a:r>
              <a:rPr lang="en-US">
                <a:ea typeface="+mn-lt"/>
                <a:cs typeface="+mn-lt"/>
              </a:rPr>
              <a:t> rob</a:t>
            </a:r>
          </a:p>
          <a:p>
            <a:endParaRPr lang="en-US">
              <a:ea typeface="+mn-lt"/>
              <a:cs typeface="+mn-lt"/>
            </a:endParaRPr>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11</a:t>
            </a:fld>
            <a:endParaRPr lang="en-US"/>
          </a:p>
        </p:txBody>
      </p:sp>
      <p:pic>
        <p:nvPicPr>
          <p:cNvPr id="10" name="Picture 10" descr="Text&#10;&#10;Description automatically generated">
            <a:extLst>
              <a:ext uri="{FF2B5EF4-FFF2-40B4-BE49-F238E27FC236}">
                <a16:creationId xmlns:a16="http://schemas.microsoft.com/office/drawing/2014/main" id="{B74F6A14-3A03-DDCC-69DF-F454276BDCAD}"/>
              </a:ext>
            </a:extLst>
          </p:cNvPr>
          <p:cNvPicPr>
            <a:picLocks noGrp="1" noChangeAspect="1"/>
          </p:cNvPicPr>
          <p:nvPr>
            <p:ph idx="10"/>
          </p:nvPr>
        </p:nvPicPr>
        <p:blipFill>
          <a:blip r:embed="rId2"/>
          <a:stretch>
            <a:fillRect/>
          </a:stretch>
        </p:blipFill>
        <p:spPr>
          <a:xfrm>
            <a:off x="6086962" y="2311368"/>
            <a:ext cx="5275349" cy="2904374"/>
          </a:xfrm>
        </p:spPr>
      </p:pic>
      <p:sp>
        <p:nvSpPr>
          <p:cNvPr id="8" name="Content Placeholder 7">
            <a:extLst>
              <a:ext uri="{FF2B5EF4-FFF2-40B4-BE49-F238E27FC236}">
                <a16:creationId xmlns:a16="http://schemas.microsoft.com/office/drawing/2014/main" id="{59902913-EC48-4915-0B1F-ACCFF5A33CC0}"/>
              </a:ext>
            </a:extLst>
          </p:cNvPr>
          <p:cNvSpPr>
            <a:spLocks noGrp="1"/>
          </p:cNvSpPr>
          <p:nvPr>
            <p:ph idx="11"/>
          </p:nvPr>
        </p:nvSpPr>
        <p:spPr/>
        <p:txBody>
          <a:bodyPr vert="horz" lIns="91440" tIns="45720" rIns="91440" bIns="45720" rtlCol="0" anchor="t">
            <a:noAutofit/>
          </a:bodyPr>
          <a:lstStyle/>
          <a:p>
            <a:r>
              <a:rPr lang="en-US">
                <a:ea typeface="+mj-lt"/>
                <a:cs typeface="+mj-lt"/>
              </a:rPr>
              <a:t>The code we used -</a:t>
            </a:r>
            <a:r>
              <a:rPr lang="en-US" b="0">
                <a:ea typeface="+mj-lt"/>
                <a:cs typeface="+mj-lt"/>
              </a:rPr>
              <a:t> </a:t>
            </a:r>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p:txBody>
          <a:bodyPr vert="horz" lIns="91440" tIns="45720" rIns="91440" bIns="45720" rtlCol="0" anchor="t">
            <a:noAutofit/>
          </a:bodyPr>
          <a:lstStyle/>
          <a:p>
            <a:r>
              <a:rPr lang="en-US"/>
              <a:t>OUTPUT</a:t>
            </a:r>
          </a:p>
        </p:txBody>
      </p:sp>
    </p:spTree>
    <p:extLst>
      <p:ext uri="{BB962C8B-B14F-4D97-AF65-F5344CB8AC3E}">
        <p14:creationId xmlns:p14="http://schemas.microsoft.com/office/powerpoint/2010/main" val="1821409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Walds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r>
              <a:rPr lang="en-US">
                <a:ea typeface="+mn-lt"/>
                <a:cs typeface="+mn-lt"/>
              </a:rPr>
              <a:t> The first line of syntax below does this (but uses the quietly prefix so that the output from the regression is not shown). The second line of syntax below instructs Stata to run a Wald test in order to test whether the coefficients for the variables </a:t>
            </a:r>
            <a:r>
              <a:rPr lang="en-US" b="1" err="1">
                <a:ea typeface="+mn-lt"/>
                <a:cs typeface="+mn-lt"/>
              </a:rPr>
              <a:t>mur</a:t>
            </a:r>
            <a:r>
              <a:rPr lang="en-US">
                <a:ea typeface="+mn-lt"/>
                <a:cs typeface="+mn-lt"/>
              </a:rPr>
              <a:t> and </a:t>
            </a:r>
            <a:r>
              <a:rPr lang="en-US" b="1">
                <a:ea typeface="+mn-lt"/>
                <a:cs typeface="+mn-lt"/>
              </a:rPr>
              <a:t>rob</a:t>
            </a:r>
            <a:r>
              <a:rPr lang="en-US">
                <a:ea typeface="+mn-lt"/>
                <a:cs typeface="+mn-lt"/>
              </a:rPr>
              <a:t> are simultaneously equal to zero. The output first gives the null hypothesis.</a:t>
            </a:r>
            <a:endParaRPr lang="en-US"/>
          </a:p>
          <a:p>
            <a:endParaRPr lang="en-US">
              <a:ea typeface="+mn-lt"/>
              <a:cs typeface="+mn-lt"/>
            </a:endParaRPr>
          </a:p>
          <a:p>
            <a:endParaRPr lang="en-US">
              <a:ea typeface="+mn-lt"/>
              <a:cs typeface="+mn-lt"/>
            </a:endParaRPr>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12</a:t>
            </a:fld>
            <a:endParaRPr lang="en-US"/>
          </a:p>
        </p:txBody>
      </p:sp>
      <p:sp>
        <p:nvSpPr>
          <p:cNvPr id="8" name="Content Placeholder 7">
            <a:extLst>
              <a:ext uri="{FF2B5EF4-FFF2-40B4-BE49-F238E27FC236}">
                <a16:creationId xmlns:a16="http://schemas.microsoft.com/office/drawing/2014/main" id="{59902913-EC48-4915-0B1F-ACCFF5A33CC0}"/>
              </a:ext>
            </a:extLst>
          </p:cNvPr>
          <p:cNvSpPr>
            <a:spLocks noGrp="1"/>
          </p:cNvSpPr>
          <p:nvPr>
            <p:ph idx="11"/>
          </p:nvPr>
        </p:nvSpPr>
        <p:spPr/>
        <p:txBody>
          <a:bodyPr vert="horz" lIns="91440" tIns="45720" rIns="91440" bIns="45720" rtlCol="0" anchor="t">
            <a:noAutofit/>
          </a:bodyPr>
          <a:lstStyle/>
          <a:p>
            <a:r>
              <a:rPr lang="en-US">
                <a:ea typeface="+mj-lt"/>
                <a:cs typeface="+mj-lt"/>
              </a:rPr>
              <a:t>Explanation -</a:t>
            </a:r>
          </a:p>
        </p:txBody>
      </p:sp>
      <p:sp>
        <p:nvSpPr>
          <p:cNvPr id="11" name="Content Placeholder 10">
            <a:extLst>
              <a:ext uri="{FF2B5EF4-FFF2-40B4-BE49-F238E27FC236}">
                <a16:creationId xmlns:a16="http://schemas.microsoft.com/office/drawing/2014/main" id="{7148213F-6D70-0165-4C4E-F261DB26FFE8}"/>
              </a:ext>
            </a:extLst>
          </p:cNvPr>
          <p:cNvSpPr>
            <a:spLocks noGrp="1"/>
          </p:cNvSpPr>
          <p:nvPr>
            <p:ph idx="10"/>
          </p:nvPr>
        </p:nvSpPr>
        <p:spPr/>
        <p:txBody>
          <a:bodyPr vert="horz" lIns="91440" tIns="45720" rIns="91440" bIns="45720" rtlCol="0" anchor="t">
            <a:noAutofit/>
          </a:bodyPr>
          <a:lstStyle/>
          <a:p>
            <a:r>
              <a:rPr lang="en-US">
                <a:ea typeface="+mn-lt"/>
                <a:cs typeface="+mn-lt"/>
              </a:rPr>
              <a:t> Below that we see the F-test value generated by the Wald test, as well as the p-value associated with a F-test of 1071.25 with two degrees of freedom. Based on the p-value, we can reject the null hypothesis, again indicating that the coefficients for </a:t>
            </a:r>
            <a:r>
              <a:rPr lang="en-US" b="1" err="1">
                <a:ea typeface="+mn-lt"/>
                <a:cs typeface="+mn-lt"/>
              </a:rPr>
              <a:t>mur</a:t>
            </a:r>
            <a:r>
              <a:rPr lang="en-US">
                <a:ea typeface="+mn-lt"/>
                <a:cs typeface="+mn-lt"/>
              </a:rPr>
              <a:t> and </a:t>
            </a:r>
            <a:r>
              <a:rPr lang="en-US" b="1">
                <a:ea typeface="+mn-lt"/>
                <a:cs typeface="+mn-lt"/>
              </a:rPr>
              <a:t>rob</a:t>
            </a:r>
            <a:r>
              <a:rPr lang="en-US">
                <a:ea typeface="+mn-lt"/>
                <a:cs typeface="+mn-lt"/>
              </a:rPr>
              <a:t>  are not simultaneously equal to zero, meaning that including these variables create a statistically significant improvement in the fit of the model. </a:t>
            </a:r>
            <a:endParaRPr lang="en-US"/>
          </a:p>
        </p:txBody>
      </p:sp>
    </p:spTree>
    <p:extLst>
      <p:ext uri="{BB962C8B-B14F-4D97-AF65-F5344CB8AC3E}">
        <p14:creationId xmlns:p14="http://schemas.microsoft.com/office/powerpoint/2010/main" val="330744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Walds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endParaRPr lang="en-US">
              <a:ea typeface="+mn-lt"/>
              <a:cs typeface="+mn-lt"/>
            </a:endParaRPr>
          </a:p>
          <a:p>
            <a:r>
              <a:rPr lang="en-US">
                <a:ea typeface="+mn-lt"/>
                <a:cs typeface="+mn-lt"/>
              </a:rPr>
              <a:t>quietly:  reg </a:t>
            </a:r>
            <a:r>
              <a:rPr lang="en-US" err="1">
                <a:ea typeface="+mn-lt"/>
                <a:cs typeface="+mn-lt"/>
              </a:rPr>
              <a:t>vio</a:t>
            </a:r>
            <a:r>
              <a:rPr lang="en-US">
                <a:ea typeface="+mn-lt"/>
                <a:cs typeface="+mn-lt"/>
              </a:rPr>
              <a:t> </a:t>
            </a:r>
            <a:r>
              <a:rPr lang="en-US" err="1">
                <a:ea typeface="+mn-lt"/>
                <a:cs typeface="+mn-lt"/>
              </a:rPr>
              <a:t>mur</a:t>
            </a:r>
            <a:r>
              <a:rPr lang="en-US">
                <a:ea typeface="+mn-lt"/>
                <a:cs typeface="+mn-lt"/>
              </a:rPr>
              <a:t> rob </a:t>
            </a:r>
            <a:r>
              <a:rPr lang="en-US" err="1">
                <a:ea typeface="+mn-lt"/>
                <a:cs typeface="+mn-lt"/>
              </a:rPr>
              <a:t>incarc_rate</a:t>
            </a:r>
            <a:r>
              <a:rPr lang="en-US">
                <a:ea typeface="+mn-lt"/>
                <a:cs typeface="+mn-lt"/>
              </a:rPr>
              <a:t> pb1064 pw1064 pm1029 pop </a:t>
            </a:r>
            <a:r>
              <a:rPr lang="en-US" err="1">
                <a:ea typeface="+mn-lt"/>
                <a:cs typeface="+mn-lt"/>
              </a:rPr>
              <a:t>avginc</a:t>
            </a:r>
            <a:r>
              <a:rPr lang="en-US">
                <a:ea typeface="+mn-lt"/>
                <a:cs typeface="+mn-lt"/>
              </a:rPr>
              <a:t> density </a:t>
            </a:r>
            <a:r>
              <a:rPr lang="en-US" err="1">
                <a:ea typeface="+mn-lt"/>
                <a:cs typeface="+mn-lt"/>
              </a:rPr>
              <a:t>stateid</a:t>
            </a:r>
            <a:r>
              <a:rPr lang="en-US">
                <a:ea typeface="+mn-lt"/>
                <a:cs typeface="+mn-lt"/>
              </a:rPr>
              <a:t> shall</a:t>
            </a:r>
            <a:endParaRPr lang="en-US"/>
          </a:p>
          <a:p>
            <a:r>
              <a:rPr lang="en-US">
                <a:ea typeface="+mn-lt"/>
                <a:cs typeface="+mn-lt"/>
              </a:rPr>
              <a:t>test pb1064 pm1029</a:t>
            </a:r>
          </a:p>
          <a:p>
            <a:endParaRPr lang="en-US">
              <a:ea typeface="+mn-lt"/>
              <a:cs typeface="+mn-lt"/>
            </a:endParaRPr>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13</a:t>
            </a:fld>
            <a:endParaRPr lang="en-US"/>
          </a:p>
        </p:txBody>
      </p:sp>
      <p:sp>
        <p:nvSpPr>
          <p:cNvPr id="8" name="Content Placeholder 7">
            <a:extLst>
              <a:ext uri="{FF2B5EF4-FFF2-40B4-BE49-F238E27FC236}">
                <a16:creationId xmlns:a16="http://schemas.microsoft.com/office/drawing/2014/main" id="{59902913-EC48-4915-0B1F-ACCFF5A33CC0}"/>
              </a:ext>
            </a:extLst>
          </p:cNvPr>
          <p:cNvSpPr>
            <a:spLocks noGrp="1"/>
          </p:cNvSpPr>
          <p:nvPr>
            <p:ph idx="11"/>
          </p:nvPr>
        </p:nvSpPr>
        <p:spPr/>
        <p:txBody>
          <a:bodyPr vert="horz" lIns="91440" tIns="45720" rIns="91440" bIns="45720" rtlCol="0" anchor="t">
            <a:noAutofit/>
          </a:bodyPr>
          <a:lstStyle/>
          <a:p>
            <a:r>
              <a:rPr lang="en-US">
                <a:ea typeface="+mj-lt"/>
                <a:cs typeface="+mj-lt"/>
              </a:rPr>
              <a:t>The code we used -</a:t>
            </a:r>
            <a:r>
              <a:rPr lang="en-US" b="0">
                <a:ea typeface="+mj-lt"/>
                <a:cs typeface="+mj-lt"/>
              </a:rPr>
              <a:t> </a:t>
            </a:r>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p:txBody>
          <a:bodyPr vert="horz" lIns="91440" tIns="45720" rIns="91440" bIns="45720" rtlCol="0" anchor="t">
            <a:noAutofit/>
          </a:bodyPr>
          <a:lstStyle/>
          <a:p>
            <a:r>
              <a:rPr lang="en-US"/>
              <a:t>OUTPUT</a:t>
            </a:r>
          </a:p>
        </p:txBody>
      </p:sp>
      <p:pic>
        <p:nvPicPr>
          <p:cNvPr id="12" name="Picture 12" descr="Text&#10;&#10;Description automatically generated">
            <a:extLst>
              <a:ext uri="{FF2B5EF4-FFF2-40B4-BE49-F238E27FC236}">
                <a16:creationId xmlns:a16="http://schemas.microsoft.com/office/drawing/2014/main" id="{A0FE2EBA-5C0F-9E98-B6B4-BEB459223FF2}"/>
              </a:ext>
            </a:extLst>
          </p:cNvPr>
          <p:cNvPicPr>
            <a:picLocks noGrp="1" noChangeAspect="1"/>
          </p:cNvPicPr>
          <p:nvPr>
            <p:ph idx="10"/>
          </p:nvPr>
        </p:nvPicPr>
        <p:blipFill>
          <a:blip r:embed="rId2"/>
          <a:stretch>
            <a:fillRect/>
          </a:stretch>
        </p:blipFill>
        <p:spPr>
          <a:xfrm>
            <a:off x="5978435" y="3068489"/>
            <a:ext cx="5053965" cy="1452765"/>
          </a:xfrm>
        </p:spPr>
      </p:pic>
    </p:spTree>
    <p:extLst>
      <p:ext uri="{BB962C8B-B14F-4D97-AF65-F5344CB8AC3E}">
        <p14:creationId xmlns:p14="http://schemas.microsoft.com/office/powerpoint/2010/main" val="504165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Walds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r>
              <a:rPr lang="en-US">
                <a:ea typeface="+mn-lt"/>
                <a:cs typeface="+mn-lt"/>
              </a:rPr>
              <a:t> The first line of syntax below does this (but uses the quietly prefix so that the output from the regression is not shown). The second line of syntax below instructs Stata to run a Wald test in order to test whether the coefficients for the variables </a:t>
            </a:r>
            <a:r>
              <a:rPr lang="en-US" b="1">
                <a:ea typeface="+mn-lt"/>
                <a:cs typeface="+mn-lt"/>
              </a:rPr>
              <a:t>pb1064</a:t>
            </a:r>
            <a:r>
              <a:rPr lang="en-US">
                <a:ea typeface="+mn-lt"/>
                <a:cs typeface="+mn-lt"/>
              </a:rPr>
              <a:t> and </a:t>
            </a:r>
            <a:r>
              <a:rPr lang="en-US" b="1">
                <a:ea typeface="+mn-lt"/>
                <a:cs typeface="+mn-lt"/>
              </a:rPr>
              <a:t>pm1029</a:t>
            </a:r>
            <a:r>
              <a:rPr lang="en-US">
                <a:ea typeface="+mn-lt"/>
                <a:cs typeface="+mn-lt"/>
              </a:rPr>
              <a:t> are simultaneously equal to zero. The output first gives the null hypothesis.</a:t>
            </a:r>
            <a:endParaRPr lang="en-US"/>
          </a:p>
          <a:p>
            <a:endParaRPr lang="en-US">
              <a:ea typeface="+mn-lt"/>
              <a:cs typeface="+mn-lt"/>
            </a:endParaRPr>
          </a:p>
          <a:p>
            <a:endParaRPr lang="en-US">
              <a:ea typeface="+mn-lt"/>
              <a:cs typeface="+mn-lt"/>
            </a:endParaRPr>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14</a:t>
            </a:fld>
            <a:endParaRPr lang="en-US"/>
          </a:p>
        </p:txBody>
      </p:sp>
      <p:sp>
        <p:nvSpPr>
          <p:cNvPr id="8" name="Content Placeholder 7">
            <a:extLst>
              <a:ext uri="{FF2B5EF4-FFF2-40B4-BE49-F238E27FC236}">
                <a16:creationId xmlns:a16="http://schemas.microsoft.com/office/drawing/2014/main" id="{59902913-EC48-4915-0B1F-ACCFF5A33CC0}"/>
              </a:ext>
            </a:extLst>
          </p:cNvPr>
          <p:cNvSpPr>
            <a:spLocks noGrp="1"/>
          </p:cNvSpPr>
          <p:nvPr>
            <p:ph idx="11"/>
          </p:nvPr>
        </p:nvSpPr>
        <p:spPr/>
        <p:txBody>
          <a:bodyPr vert="horz" lIns="91440" tIns="45720" rIns="91440" bIns="45720" rtlCol="0" anchor="t">
            <a:noAutofit/>
          </a:bodyPr>
          <a:lstStyle/>
          <a:p>
            <a:r>
              <a:rPr lang="en-US">
                <a:ea typeface="+mj-lt"/>
                <a:cs typeface="+mj-lt"/>
              </a:rPr>
              <a:t>Explanation -</a:t>
            </a:r>
          </a:p>
        </p:txBody>
      </p:sp>
      <p:sp>
        <p:nvSpPr>
          <p:cNvPr id="11" name="Content Placeholder 10">
            <a:extLst>
              <a:ext uri="{FF2B5EF4-FFF2-40B4-BE49-F238E27FC236}">
                <a16:creationId xmlns:a16="http://schemas.microsoft.com/office/drawing/2014/main" id="{7148213F-6D70-0165-4C4E-F261DB26FFE8}"/>
              </a:ext>
            </a:extLst>
          </p:cNvPr>
          <p:cNvSpPr>
            <a:spLocks noGrp="1"/>
          </p:cNvSpPr>
          <p:nvPr>
            <p:ph idx="10"/>
          </p:nvPr>
        </p:nvSpPr>
        <p:spPr>
          <a:xfrm>
            <a:off x="6283235" y="2518678"/>
            <a:ext cx="4663440" cy="3533463"/>
          </a:xfrm>
        </p:spPr>
        <p:txBody>
          <a:bodyPr vert="horz" lIns="91440" tIns="45720" rIns="91440" bIns="45720" rtlCol="0" anchor="t">
            <a:noAutofit/>
          </a:bodyPr>
          <a:lstStyle/>
          <a:p>
            <a:r>
              <a:rPr lang="en-US">
                <a:ea typeface="+mn-lt"/>
                <a:cs typeface="+mn-lt"/>
              </a:rPr>
              <a:t> Below that we see the F-test value generated by the Wald test, as well as the p-value associated with a F-test of 2.28 with two degrees of freedom. Based on the p-value, we cannot reject the null hypothesis. So, we need to remove either of variable in model.</a:t>
            </a:r>
            <a:endParaRPr lang="en-US"/>
          </a:p>
        </p:txBody>
      </p:sp>
    </p:spTree>
    <p:extLst>
      <p:ext uri="{BB962C8B-B14F-4D97-AF65-F5344CB8AC3E}">
        <p14:creationId xmlns:p14="http://schemas.microsoft.com/office/powerpoint/2010/main" val="234715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a:t>Summary </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7/22/25</a:t>
            </a:fld>
            <a:endParaRPr lang="en-US"/>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15</a:t>
            </a:fld>
            <a:endParaRPr lang="en-US"/>
          </a:p>
        </p:txBody>
      </p:sp>
    </p:spTree>
    <p:extLst>
      <p:ext uri="{BB962C8B-B14F-4D97-AF65-F5344CB8AC3E}">
        <p14:creationId xmlns:p14="http://schemas.microsoft.com/office/powerpoint/2010/main" val="44507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Fixed Effects Model</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p:txBody>
          <a:bodyPr vert="horz" lIns="91440" tIns="45720" rIns="91440" bIns="45720" rtlCol="0" anchor="t">
            <a:noAutofit/>
          </a:bodyPr>
          <a:lstStyle/>
          <a:p>
            <a:r>
              <a:rPr lang="en-US">
                <a:ea typeface="+mn-lt"/>
                <a:cs typeface="+mn-lt"/>
              </a:rPr>
              <a:t>The fixed effects regression model is used to estimate the effect of variables that vary over time in a panel data set.</a:t>
            </a:r>
          </a:p>
          <a:p>
            <a:endParaRPr lang="en-US">
              <a:ea typeface="+mn-lt"/>
              <a:cs typeface="+mn-lt"/>
            </a:endParaRPr>
          </a:p>
          <a:p>
            <a:r>
              <a:rPr lang="en-US">
                <a:ea typeface="+mn-lt"/>
                <a:cs typeface="+mn-lt"/>
              </a:rPr>
              <a:t>The objective of including a fixed effects model is to understand if time-invariant characteristics of individual state affect the regression.</a:t>
            </a:r>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16</a:t>
            </a:fld>
            <a:endParaRPr lang="en-US"/>
          </a:p>
        </p:txBody>
      </p:sp>
    </p:spTree>
    <p:extLst>
      <p:ext uri="{BB962C8B-B14F-4D97-AF65-F5344CB8AC3E}">
        <p14:creationId xmlns:p14="http://schemas.microsoft.com/office/powerpoint/2010/main" val="347360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Fixed Effects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endParaRPr lang="en-US">
              <a:ea typeface="+mn-lt"/>
              <a:cs typeface="+mn-lt"/>
            </a:endParaRPr>
          </a:p>
          <a:p>
            <a:r>
              <a:rPr lang="en-US" err="1">
                <a:ea typeface="+mn-lt"/>
                <a:cs typeface="+mn-lt"/>
              </a:rPr>
              <a:t>xtset</a:t>
            </a:r>
            <a:r>
              <a:rPr lang="en-US">
                <a:ea typeface="+mn-lt"/>
                <a:cs typeface="+mn-lt"/>
              </a:rPr>
              <a:t> state </a:t>
            </a:r>
          </a:p>
          <a:p>
            <a:r>
              <a:rPr lang="en-US">
                <a:ea typeface="+mn-lt"/>
                <a:cs typeface="+mn-lt"/>
              </a:rPr>
              <a:t>We saved our dataset as state, and converted it into a balanced panel dataset</a:t>
            </a:r>
          </a:p>
          <a:p>
            <a:r>
              <a:rPr lang="en-US" err="1">
                <a:ea typeface="+mn-lt"/>
                <a:cs typeface="+mn-lt"/>
              </a:rPr>
              <a:t>xtreg</a:t>
            </a:r>
            <a:r>
              <a:rPr lang="en-US">
                <a:ea typeface="+mn-lt"/>
                <a:cs typeface="+mn-lt"/>
              </a:rPr>
              <a:t> </a:t>
            </a:r>
            <a:r>
              <a:rPr lang="en-US" err="1">
                <a:ea typeface="+mn-lt"/>
                <a:cs typeface="+mn-lt"/>
              </a:rPr>
              <a:t>ln_vio</a:t>
            </a:r>
            <a:r>
              <a:rPr lang="en-US">
                <a:ea typeface="+mn-lt"/>
                <a:cs typeface="+mn-lt"/>
              </a:rPr>
              <a:t> shall </a:t>
            </a:r>
            <a:r>
              <a:rPr lang="en-US" err="1">
                <a:ea typeface="+mn-lt"/>
                <a:cs typeface="+mn-lt"/>
              </a:rPr>
              <a:t>incarc_rate</a:t>
            </a:r>
            <a:r>
              <a:rPr lang="en-US">
                <a:ea typeface="+mn-lt"/>
                <a:cs typeface="+mn-lt"/>
              </a:rPr>
              <a:t> density </a:t>
            </a:r>
            <a:r>
              <a:rPr lang="en-US" err="1">
                <a:ea typeface="+mn-lt"/>
                <a:cs typeface="+mn-lt"/>
              </a:rPr>
              <a:t>avginc</a:t>
            </a:r>
            <a:r>
              <a:rPr lang="en-US">
                <a:ea typeface="+mn-lt"/>
                <a:cs typeface="+mn-lt"/>
              </a:rPr>
              <a:t> pop pb1064 pw1064 pm1029, </a:t>
            </a:r>
            <a:r>
              <a:rPr lang="en-US" err="1">
                <a:ea typeface="+mn-lt"/>
                <a:cs typeface="+mn-lt"/>
              </a:rPr>
              <a:t>fe</a:t>
            </a:r>
            <a:r>
              <a:rPr lang="en-US">
                <a:ea typeface="+mn-lt"/>
                <a:cs typeface="+mn-lt"/>
              </a:rPr>
              <a:t> robust</a:t>
            </a:r>
            <a:endParaRPr lang="en-US"/>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17</a:t>
            </a:fld>
            <a:endParaRPr lang="en-US"/>
          </a:p>
        </p:txBody>
      </p:sp>
      <p:sp>
        <p:nvSpPr>
          <p:cNvPr id="8" name="Content Placeholder 7">
            <a:extLst>
              <a:ext uri="{FF2B5EF4-FFF2-40B4-BE49-F238E27FC236}">
                <a16:creationId xmlns:a16="http://schemas.microsoft.com/office/drawing/2014/main" id="{59902913-EC48-4915-0B1F-ACCFF5A33CC0}"/>
              </a:ext>
            </a:extLst>
          </p:cNvPr>
          <p:cNvSpPr>
            <a:spLocks noGrp="1"/>
          </p:cNvSpPr>
          <p:nvPr>
            <p:ph idx="11"/>
          </p:nvPr>
        </p:nvSpPr>
        <p:spPr/>
        <p:txBody>
          <a:bodyPr vert="horz" lIns="91440" tIns="45720" rIns="91440" bIns="45720" rtlCol="0" anchor="t">
            <a:noAutofit/>
          </a:bodyPr>
          <a:lstStyle/>
          <a:p>
            <a:r>
              <a:rPr lang="en-US" dirty="0">
                <a:ea typeface="+mj-lt"/>
                <a:cs typeface="+mj-lt"/>
              </a:rPr>
              <a:t>The code we used -</a:t>
            </a:r>
            <a:r>
              <a:rPr lang="en-US" b="0" dirty="0">
                <a:ea typeface="+mj-lt"/>
                <a:cs typeface="+mj-lt"/>
              </a:rPr>
              <a:t> </a:t>
            </a:r>
            <a:endParaRPr lang="en-US" dirty="0"/>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p:txBody>
          <a:bodyPr vert="horz" lIns="91440" tIns="45720" rIns="91440" bIns="45720" rtlCol="0" anchor="t">
            <a:noAutofit/>
          </a:bodyPr>
          <a:lstStyle/>
          <a:p>
            <a:r>
              <a:rPr lang="en-US"/>
              <a:t>OUTPUT</a:t>
            </a:r>
          </a:p>
        </p:txBody>
      </p:sp>
      <p:pic>
        <p:nvPicPr>
          <p:cNvPr id="13" name="Content Placeholder 12">
            <a:extLst>
              <a:ext uri="{FF2B5EF4-FFF2-40B4-BE49-F238E27FC236}">
                <a16:creationId xmlns:a16="http://schemas.microsoft.com/office/drawing/2014/main" id="{8F541C6C-7CFD-2851-FCA8-82B808BFB860}"/>
              </a:ext>
            </a:extLst>
          </p:cNvPr>
          <p:cNvPicPr>
            <a:picLocks noGrp="1" noChangeAspect="1"/>
          </p:cNvPicPr>
          <p:nvPr>
            <p:ph idx="10"/>
          </p:nvPr>
        </p:nvPicPr>
        <p:blipFill>
          <a:blip r:embed="rId2"/>
          <a:stretch>
            <a:fillRect/>
          </a:stretch>
        </p:blipFill>
        <p:spPr>
          <a:xfrm>
            <a:off x="6684647" y="2443602"/>
            <a:ext cx="3977909" cy="2912624"/>
          </a:xfrm>
        </p:spPr>
      </p:pic>
    </p:spTree>
    <p:extLst>
      <p:ext uri="{BB962C8B-B14F-4D97-AF65-F5344CB8AC3E}">
        <p14:creationId xmlns:p14="http://schemas.microsoft.com/office/powerpoint/2010/main" val="297263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Fixed Effects Interpretation</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p:txBody>
          <a:bodyPr vert="horz" lIns="91440" tIns="45720" rIns="91440" bIns="45720" rtlCol="0" anchor="t">
            <a:noAutofit/>
          </a:bodyPr>
          <a:lstStyle/>
          <a:p>
            <a:pPr marL="342900" indent="-342900">
              <a:buFont typeface="Arial" panose="020B0604020202020204" pitchFamily="34" charset="0"/>
              <a:buChar char="•"/>
            </a:pPr>
            <a:r>
              <a:rPr lang="en-US"/>
              <a:t>The results of the fixed effects of the model change when we add fixed effects of states.</a:t>
            </a:r>
          </a:p>
          <a:p>
            <a:pPr marL="342900" indent="-342900">
              <a:buFont typeface="Arial" panose="020B0604020202020204" pitchFamily="34" charset="0"/>
              <a:buChar char="•"/>
            </a:pPr>
            <a:r>
              <a:rPr lang="en-US"/>
              <a:t>The absolute value of the coefficient on shall reduce to 0.046, compared to 0.369 without fixed effects.</a:t>
            </a:r>
          </a:p>
          <a:p>
            <a:pPr marL="342900" indent="-342900">
              <a:buFont typeface="Arial" panose="020B0604020202020204" pitchFamily="34" charset="0"/>
              <a:buChar char="•"/>
            </a:pPr>
            <a:r>
              <a:rPr lang="en-US"/>
              <a:t>We also understand that the effect of shall laws on the violent crime rate is no longer statistically significant.</a:t>
            </a:r>
          </a:p>
          <a:p>
            <a:endParaRPr lang="en-US"/>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18</a:t>
            </a:fld>
            <a:endParaRPr lang="en-US"/>
          </a:p>
        </p:txBody>
      </p:sp>
    </p:spTree>
    <p:extLst>
      <p:ext uri="{BB962C8B-B14F-4D97-AF65-F5344CB8AC3E}">
        <p14:creationId xmlns:p14="http://schemas.microsoft.com/office/powerpoint/2010/main" val="401600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a:t>Fixed Effects Summary</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type="body" idx="1"/>
          </p:nvPr>
        </p:nvSpPr>
        <p:spPr/>
        <p:txBody>
          <a:bodyPr vert="horz" lIns="91440" tIns="45720" rIns="91440" bIns="45720" rtlCol="0" anchor="t">
            <a:noAutofit/>
          </a:bodyPr>
          <a:lstStyle/>
          <a:p>
            <a:pPr marL="342900" indent="-342900">
              <a:buFont typeface="Arial" panose="020B0604020202020204" pitchFamily="34" charset="0"/>
              <a:buChar char="•"/>
            </a:pPr>
            <a:r>
              <a:rPr lang="en-US"/>
              <a:t>There was an important omitted variable bias in the equation without fixed effects.</a:t>
            </a:r>
          </a:p>
          <a:p>
            <a:pPr marL="342900" indent="-342900">
              <a:buFont typeface="Arial" panose="020B0604020202020204" pitchFamily="34" charset="0"/>
              <a:buChar char="•"/>
            </a:pPr>
            <a:r>
              <a:rPr lang="en-US"/>
              <a:t>We also understand that the regression model with fixed effects is better because it controls for unobservable characteristics which may depend on individual state characteristics but are constant over time.</a:t>
            </a:r>
          </a:p>
          <a:p>
            <a:endParaRPr lang="en-US"/>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10"/>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12"/>
          </p:nvPr>
        </p:nvSpPr>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267795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a:t>Introduction</a:t>
            </a:r>
          </a:p>
          <a:p>
            <a:r>
              <a:rPr lang="en-US"/>
              <a:t>Data</a:t>
            </a:r>
            <a:r>
              <a:rPr lang="zh-CN" altLang="en-US"/>
              <a:t> </a:t>
            </a:r>
            <a:r>
              <a:rPr lang="en-US" altLang="zh-CN"/>
              <a:t>Exploration</a:t>
            </a:r>
            <a:endParaRPr lang="en-US"/>
          </a:p>
          <a:p>
            <a:r>
              <a:rPr lang="en-US"/>
              <a:t>Data Modeling</a:t>
            </a:r>
          </a:p>
          <a:p>
            <a:r>
              <a:rPr lang="en-US"/>
              <a:t>Summary</a:t>
            </a:r>
          </a:p>
          <a:p>
            <a:endParaRPr lang="en-US"/>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7/22/25</a:t>
            </a:fld>
            <a:endParaRPr lang="en-US"/>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753140" y="761574"/>
            <a:ext cx="9779183" cy="775665"/>
          </a:xfrm>
        </p:spPr>
        <p:txBody>
          <a:bodyPr/>
          <a:lstStyle/>
          <a:p>
            <a:pPr algn="ctr"/>
            <a:r>
              <a:rPr lang="en-US" sz="4000" dirty="0"/>
              <a:t>Random Effects Model for violent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20</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7400644" y="1724809"/>
            <a:ext cx="4663440" cy="522514"/>
          </a:xfrm>
        </p:spPr>
        <p:txBody>
          <a:bodyPr vert="horz" lIns="91440" tIns="45720" rIns="91440" bIns="45720" rtlCol="0" anchor="t">
            <a:noAutofit/>
          </a:bodyPr>
          <a:lstStyle/>
          <a:p>
            <a:r>
              <a:rPr lang="en-US" dirty="0"/>
              <a:t>OUTPUT</a:t>
            </a:r>
          </a:p>
        </p:txBody>
      </p:sp>
      <p:pic>
        <p:nvPicPr>
          <p:cNvPr id="17" name="Picture 16">
            <a:extLst>
              <a:ext uri="{FF2B5EF4-FFF2-40B4-BE49-F238E27FC236}">
                <a16:creationId xmlns:a16="http://schemas.microsoft.com/office/drawing/2014/main" id="{330612A8-6668-91B7-98FD-39D5EC7CAA89}"/>
              </a:ext>
            </a:extLst>
          </p:cNvPr>
          <p:cNvPicPr>
            <a:picLocks/>
          </p:cNvPicPr>
          <p:nvPr/>
        </p:nvPicPr>
        <p:blipFill>
          <a:blip r:embed="rId3"/>
          <a:stretch>
            <a:fillRect/>
          </a:stretch>
        </p:blipFill>
        <p:spPr>
          <a:xfrm>
            <a:off x="7241156" y="2158409"/>
            <a:ext cx="3954928" cy="3308889"/>
          </a:xfrm>
          <a:prstGeom prst="rect">
            <a:avLst/>
          </a:prstGeom>
        </p:spPr>
      </p:pic>
      <p:sp>
        <p:nvSpPr>
          <p:cNvPr id="18" name="TextBox 17">
            <a:extLst>
              <a:ext uri="{FF2B5EF4-FFF2-40B4-BE49-F238E27FC236}">
                <a16:creationId xmlns:a16="http://schemas.microsoft.com/office/drawing/2014/main" id="{0805645F-E1E1-0640-E91E-787BA7634CC6}"/>
              </a:ext>
            </a:extLst>
          </p:cNvPr>
          <p:cNvSpPr txBox="1"/>
          <p:nvPr/>
        </p:nvSpPr>
        <p:spPr>
          <a:xfrm>
            <a:off x="455428" y="2371060"/>
            <a:ext cx="6306879" cy="584775"/>
          </a:xfrm>
          <a:prstGeom prst="rect">
            <a:avLst/>
          </a:prstGeom>
          <a:noFill/>
        </p:spPr>
        <p:txBody>
          <a:bodyPr wrap="square" rtlCol="0">
            <a:spAutoFit/>
          </a:bodyPr>
          <a:lstStyle/>
          <a:p>
            <a:r>
              <a:rPr lang="en-US" sz="1600" dirty="0"/>
              <a:t>﻿/* Random effects model */</a:t>
            </a:r>
          </a:p>
          <a:p>
            <a:r>
              <a:rPr lang="en-US" sz="1600" dirty="0" err="1"/>
              <a:t>xtreg</a:t>
            </a:r>
            <a:r>
              <a:rPr lang="en-US" sz="1600" dirty="0"/>
              <a:t> </a:t>
            </a:r>
            <a:r>
              <a:rPr lang="en-US" sz="1600" dirty="0" err="1"/>
              <a:t>lvio</a:t>
            </a:r>
            <a:r>
              <a:rPr lang="en-US" sz="1600" dirty="0"/>
              <a:t> shall </a:t>
            </a:r>
            <a:r>
              <a:rPr lang="en-US" sz="1600" dirty="0" err="1"/>
              <a:t>incarc_rate</a:t>
            </a:r>
            <a:r>
              <a:rPr lang="en-US" sz="1600" dirty="0"/>
              <a:t> density </a:t>
            </a:r>
            <a:r>
              <a:rPr lang="en-US" sz="1600" dirty="0" err="1"/>
              <a:t>avginc</a:t>
            </a:r>
            <a:r>
              <a:rPr lang="en-US" sz="1600" dirty="0"/>
              <a:t> pop pm1029 pw1064, re</a:t>
            </a:r>
          </a:p>
        </p:txBody>
      </p:sp>
      <p:sp>
        <p:nvSpPr>
          <p:cNvPr id="19" name="Content Placeholder 7">
            <a:extLst>
              <a:ext uri="{FF2B5EF4-FFF2-40B4-BE49-F238E27FC236}">
                <a16:creationId xmlns:a16="http://schemas.microsoft.com/office/drawing/2014/main" id="{F7365550-B5B8-1BC6-EC1B-31B2F03E6715}"/>
              </a:ext>
            </a:extLst>
          </p:cNvPr>
          <p:cNvSpPr txBox="1">
            <a:spLocks/>
          </p:cNvSpPr>
          <p:nvPr/>
        </p:nvSpPr>
        <p:spPr>
          <a:xfrm>
            <a:off x="455428" y="1977656"/>
            <a:ext cx="4663440" cy="39340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sp>
        <p:nvSpPr>
          <p:cNvPr id="4" name="TextBox 3">
            <a:extLst>
              <a:ext uri="{FF2B5EF4-FFF2-40B4-BE49-F238E27FC236}">
                <a16:creationId xmlns:a16="http://schemas.microsoft.com/office/drawing/2014/main" id="{66ECAAE9-0721-F217-ED53-7547CE5C2BF6}"/>
              </a:ext>
            </a:extLst>
          </p:cNvPr>
          <p:cNvSpPr txBox="1"/>
          <p:nvPr/>
        </p:nvSpPr>
        <p:spPr>
          <a:xfrm>
            <a:off x="494017" y="3792994"/>
            <a:ext cx="6097772" cy="1477328"/>
          </a:xfrm>
          <a:prstGeom prst="rect">
            <a:avLst/>
          </a:prstGeom>
          <a:noFill/>
        </p:spPr>
        <p:txBody>
          <a:bodyPr wrap="square" lIns="91440" tIns="45720" rIns="91440" bIns="45720" anchor="t">
            <a:spAutoFit/>
          </a:bodyPr>
          <a:lstStyle/>
          <a:p>
            <a:r>
              <a:rPr lang="en-US" dirty="0"/>
              <a:t>﻿Although we believe a random effects model will not be appropriate in this case (because the</a:t>
            </a:r>
          </a:p>
          <a:p>
            <a:r>
              <a:rPr lang="en-US" dirty="0"/>
              <a:t>data set is not from a random sampling process), we still run a random effects model and</a:t>
            </a:r>
          </a:p>
          <a:p>
            <a:r>
              <a:rPr lang="en-US" dirty="0"/>
              <a:t>perform a Hausman test to further support our argument.</a:t>
            </a:r>
          </a:p>
        </p:txBody>
      </p:sp>
    </p:spTree>
    <p:extLst>
      <p:ext uri="{BB962C8B-B14F-4D97-AF65-F5344CB8AC3E}">
        <p14:creationId xmlns:p14="http://schemas.microsoft.com/office/powerpoint/2010/main" val="418992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909443" y="607429"/>
            <a:ext cx="9779183" cy="834693"/>
          </a:xfrm>
        </p:spPr>
        <p:txBody>
          <a:bodyPr/>
          <a:lstStyle/>
          <a:p>
            <a:pPr algn="ctr"/>
            <a:r>
              <a:rPr lang="en-US" sz="4000" dirty="0"/>
              <a:t>Hausman test for violent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21</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6379606" y="1784010"/>
            <a:ext cx="4663440" cy="522514"/>
          </a:xfrm>
        </p:spPr>
        <p:txBody>
          <a:bodyPr vert="horz" lIns="91440" tIns="45720" rIns="91440" bIns="45720" rtlCol="0" anchor="t">
            <a:noAutofit/>
          </a:bodyPr>
          <a:lstStyle/>
          <a:p>
            <a:r>
              <a:rPr lang="en-US" dirty="0"/>
              <a:t>OUTPUT</a:t>
            </a:r>
          </a:p>
        </p:txBody>
      </p:sp>
      <p:pic>
        <p:nvPicPr>
          <p:cNvPr id="17" name="Picture 16">
            <a:extLst>
              <a:ext uri="{FF2B5EF4-FFF2-40B4-BE49-F238E27FC236}">
                <a16:creationId xmlns:a16="http://schemas.microsoft.com/office/drawing/2014/main" id="{0656D817-7E70-6633-AB9E-4AB00B77346C}"/>
              </a:ext>
            </a:extLst>
          </p:cNvPr>
          <p:cNvPicPr>
            <a:picLocks/>
          </p:cNvPicPr>
          <p:nvPr/>
        </p:nvPicPr>
        <p:blipFill>
          <a:blip r:embed="rId2"/>
          <a:stretch>
            <a:fillRect/>
          </a:stretch>
        </p:blipFill>
        <p:spPr>
          <a:xfrm>
            <a:off x="6333886" y="2291548"/>
            <a:ext cx="4754880" cy="3200400"/>
          </a:xfrm>
          <a:prstGeom prst="rect">
            <a:avLst/>
          </a:prstGeom>
        </p:spPr>
      </p:pic>
      <p:sp>
        <p:nvSpPr>
          <p:cNvPr id="19" name="TextBox 18">
            <a:extLst>
              <a:ext uri="{FF2B5EF4-FFF2-40B4-BE49-F238E27FC236}">
                <a16:creationId xmlns:a16="http://schemas.microsoft.com/office/drawing/2014/main" id="{33F127E0-22D0-F503-3F5C-D4BBCBD2FE42}"/>
              </a:ext>
            </a:extLst>
          </p:cNvPr>
          <p:cNvSpPr txBox="1"/>
          <p:nvPr/>
        </p:nvSpPr>
        <p:spPr>
          <a:xfrm>
            <a:off x="304694" y="2263004"/>
            <a:ext cx="6097772" cy="1569660"/>
          </a:xfrm>
          <a:prstGeom prst="rect">
            <a:avLst/>
          </a:prstGeom>
          <a:noFill/>
        </p:spPr>
        <p:txBody>
          <a:bodyPr wrap="square">
            <a:spAutoFit/>
          </a:bodyPr>
          <a:lstStyle/>
          <a:p>
            <a:r>
              <a:rPr lang="en-US" sz="1600" dirty="0"/>
              <a:t>/* Hausman test */</a:t>
            </a:r>
          </a:p>
          <a:p>
            <a:r>
              <a:rPr lang="en-US" sz="1600" dirty="0" err="1"/>
              <a:t>xtreg</a:t>
            </a:r>
            <a:r>
              <a:rPr lang="en-US" sz="1600" dirty="0"/>
              <a:t> </a:t>
            </a:r>
            <a:r>
              <a:rPr lang="en-US" sz="1600" dirty="0" err="1"/>
              <a:t>lvio</a:t>
            </a:r>
            <a:r>
              <a:rPr lang="en-US" sz="1600" dirty="0"/>
              <a:t> shall </a:t>
            </a:r>
            <a:r>
              <a:rPr lang="en-US" sz="1600" dirty="0" err="1"/>
              <a:t>incarc_rate</a:t>
            </a:r>
            <a:r>
              <a:rPr lang="en-US" sz="1600" dirty="0"/>
              <a:t> density </a:t>
            </a:r>
            <a:r>
              <a:rPr lang="en-US" sz="1600" dirty="0" err="1"/>
              <a:t>avginc</a:t>
            </a:r>
            <a:r>
              <a:rPr lang="en-US" sz="1600" dirty="0"/>
              <a:t> pop pm1029 pw1064, </a:t>
            </a:r>
            <a:r>
              <a:rPr lang="en-US" sz="1600" dirty="0" err="1"/>
              <a:t>fe</a:t>
            </a:r>
            <a:endParaRPr lang="en-US" sz="1600" dirty="0"/>
          </a:p>
          <a:p>
            <a:r>
              <a:rPr lang="en-US" sz="1600" dirty="0"/>
              <a:t>estimates store </a:t>
            </a:r>
            <a:r>
              <a:rPr lang="en-US" sz="1600" dirty="0" err="1"/>
              <a:t>vio_fixed</a:t>
            </a:r>
            <a:endParaRPr lang="en-US" sz="1600" dirty="0"/>
          </a:p>
          <a:p>
            <a:r>
              <a:rPr lang="en-US" sz="1600" dirty="0" err="1"/>
              <a:t>xtreg</a:t>
            </a:r>
            <a:r>
              <a:rPr lang="en-US" sz="1600" dirty="0"/>
              <a:t> </a:t>
            </a:r>
            <a:r>
              <a:rPr lang="en-US" sz="1600" dirty="0" err="1"/>
              <a:t>lvio</a:t>
            </a:r>
            <a:r>
              <a:rPr lang="en-US" sz="1600" dirty="0"/>
              <a:t> shall </a:t>
            </a:r>
            <a:r>
              <a:rPr lang="en-US" sz="1600" dirty="0" err="1"/>
              <a:t>incarc_rate</a:t>
            </a:r>
            <a:r>
              <a:rPr lang="en-US" sz="1600" dirty="0"/>
              <a:t> density </a:t>
            </a:r>
            <a:r>
              <a:rPr lang="en-US" sz="1600" dirty="0" err="1"/>
              <a:t>avginc</a:t>
            </a:r>
            <a:r>
              <a:rPr lang="en-US" sz="1600" dirty="0"/>
              <a:t> pop pm1029 pw1064, re</a:t>
            </a:r>
          </a:p>
          <a:p>
            <a:r>
              <a:rPr lang="en-US" sz="1600" dirty="0"/>
              <a:t>estimates store </a:t>
            </a:r>
            <a:r>
              <a:rPr lang="en-US" sz="1600" dirty="0" err="1"/>
              <a:t>vio_random</a:t>
            </a:r>
            <a:endParaRPr lang="en-US" sz="1600" dirty="0"/>
          </a:p>
          <a:p>
            <a:r>
              <a:rPr lang="en-US" sz="1600" dirty="0" err="1"/>
              <a:t>hausman</a:t>
            </a:r>
            <a:r>
              <a:rPr lang="en-US" sz="1600" dirty="0"/>
              <a:t> </a:t>
            </a:r>
            <a:r>
              <a:rPr lang="en-US" sz="1600" dirty="0" err="1"/>
              <a:t>vio_fixed</a:t>
            </a:r>
            <a:r>
              <a:rPr lang="en-US" sz="1600" dirty="0"/>
              <a:t> </a:t>
            </a:r>
            <a:r>
              <a:rPr lang="en-US" sz="1600" dirty="0" err="1"/>
              <a:t>vio_random</a:t>
            </a:r>
            <a:endParaRPr lang="en-US" sz="1600" dirty="0"/>
          </a:p>
        </p:txBody>
      </p:sp>
      <p:sp>
        <p:nvSpPr>
          <p:cNvPr id="20" name="Content Placeholder 7">
            <a:extLst>
              <a:ext uri="{FF2B5EF4-FFF2-40B4-BE49-F238E27FC236}">
                <a16:creationId xmlns:a16="http://schemas.microsoft.com/office/drawing/2014/main" id="{6CD4F7D4-9E90-573A-6AF2-718FDA30A5F4}"/>
              </a:ext>
            </a:extLst>
          </p:cNvPr>
          <p:cNvSpPr txBox="1">
            <a:spLocks/>
          </p:cNvSpPr>
          <p:nvPr/>
        </p:nvSpPr>
        <p:spPr>
          <a:xfrm>
            <a:off x="108523" y="1769034"/>
            <a:ext cx="4663440" cy="52251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sp>
        <p:nvSpPr>
          <p:cNvPr id="4" name="TextBox 3">
            <a:extLst>
              <a:ext uri="{FF2B5EF4-FFF2-40B4-BE49-F238E27FC236}">
                <a16:creationId xmlns:a16="http://schemas.microsoft.com/office/drawing/2014/main" id="{4128ECC2-240D-EFE4-6FCD-9BDC8E762D45}"/>
              </a:ext>
            </a:extLst>
          </p:cNvPr>
          <p:cNvSpPr txBox="1"/>
          <p:nvPr/>
        </p:nvSpPr>
        <p:spPr>
          <a:xfrm>
            <a:off x="281833" y="4525492"/>
            <a:ext cx="6097773" cy="1815882"/>
          </a:xfrm>
          <a:prstGeom prst="rect">
            <a:avLst/>
          </a:prstGeom>
          <a:noFill/>
        </p:spPr>
        <p:txBody>
          <a:bodyPr wrap="square">
            <a:spAutoFit/>
          </a:bodyPr>
          <a:lstStyle/>
          <a:p>
            <a:r>
              <a:rPr lang="en-US" sz="1400" dirty="0"/>
              <a:t>﻿According to the Hausman test, the null hypothesis will be that there is no correlation between the explanatory variables and the error terms. With the p-value = 0.0000, we will reject the null hypothesis and conclude that there is a correlation between the explanatory variables and the error terms. Therefore, the estimates derived from the random-effects model will be biased and inconsistent, and thus, fixed effects model will be the better model in this case. This is on the same line with our argument in the previous part.</a:t>
            </a:r>
          </a:p>
        </p:txBody>
      </p:sp>
    </p:spTree>
    <p:extLst>
      <p:ext uri="{BB962C8B-B14F-4D97-AF65-F5344CB8AC3E}">
        <p14:creationId xmlns:p14="http://schemas.microsoft.com/office/powerpoint/2010/main" val="167744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753140" y="761574"/>
            <a:ext cx="9779183" cy="775665"/>
          </a:xfrm>
        </p:spPr>
        <p:txBody>
          <a:bodyPr/>
          <a:lstStyle/>
          <a:p>
            <a:pPr algn="ctr"/>
            <a:r>
              <a:rPr lang="en-US" sz="4000" dirty="0"/>
              <a:t>Random Effects Model for robbery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22</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7057364" y="1797845"/>
            <a:ext cx="4663440" cy="522514"/>
          </a:xfrm>
        </p:spPr>
        <p:txBody>
          <a:bodyPr vert="horz" lIns="91440" tIns="45720" rIns="91440" bIns="45720" rtlCol="0" anchor="t">
            <a:noAutofit/>
          </a:bodyPr>
          <a:lstStyle/>
          <a:p>
            <a:r>
              <a:rPr lang="en-US" dirty="0"/>
              <a:t>OUTPUT</a:t>
            </a:r>
          </a:p>
        </p:txBody>
      </p:sp>
      <p:sp>
        <p:nvSpPr>
          <p:cNvPr id="19" name="Content Placeholder 7">
            <a:extLst>
              <a:ext uri="{FF2B5EF4-FFF2-40B4-BE49-F238E27FC236}">
                <a16:creationId xmlns:a16="http://schemas.microsoft.com/office/drawing/2014/main" id="{F7365550-B5B8-1BC6-EC1B-31B2F03E6715}"/>
              </a:ext>
            </a:extLst>
          </p:cNvPr>
          <p:cNvSpPr txBox="1">
            <a:spLocks/>
          </p:cNvSpPr>
          <p:nvPr/>
        </p:nvSpPr>
        <p:spPr>
          <a:xfrm>
            <a:off x="264749" y="3031095"/>
            <a:ext cx="4663440" cy="52251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pic>
        <p:nvPicPr>
          <p:cNvPr id="4" name="Picture 3">
            <a:extLst>
              <a:ext uri="{FF2B5EF4-FFF2-40B4-BE49-F238E27FC236}">
                <a16:creationId xmlns:a16="http://schemas.microsoft.com/office/drawing/2014/main" id="{33E1BDCF-D02B-F646-BEDA-1092E312B1B4}"/>
              </a:ext>
            </a:extLst>
          </p:cNvPr>
          <p:cNvPicPr>
            <a:picLocks/>
          </p:cNvPicPr>
          <p:nvPr/>
        </p:nvPicPr>
        <p:blipFill>
          <a:blip r:embed="rId3"/>
          <a:stretch>
            <a:fillRect/>
          </a:stretch>
        </p:blipFill>
        <p:spPr>
          <a:xfrm>
            <a:off x="7057363" y="2211572"/>
            <a:ext cx="3968599" cy="3230666"/>
          </a:xfrm>
          <a:prstGeom prst="rect">
            <a:avLst/>
          </a:prstGeom>
        </p:spPr>
      </p:pic>
      <p:sp>
        <p:nvSpPr>
          <p:cNvPr id="7" name="TextBox 6">
            <a:extLst>
              <a:ext uri="{FF2B5EF4-FFF2-40B4-BE49-F238E27FC236}">
                <a16:creationId xmlns:a16="http://schemas.microsoft.com/office/drawing/2014/main" id="{84C86891-1E58-5449-EF30-CBE690D1DCB9}"/>
              </a:ext>
            </a:extLst>
          </p:cNvPr>
          <p:cNvSpPr txBox="1"/>
          <p:nvPr/>
        </p:nvSpPr>
        <p:spPr>
          <a:xfrm>
            <a:off x="264749" y="3826905"/>
            <a:ext cx="6097772" cy="584775"/>
          </a:xfrm>
          <a:prstGeom prst="rect">
            <a:avLst/>
          </a:prstGeom>
          <a:noFill/>
        </p:spPr>
        <p:txBody>
          <a:bodyPr wrap="square">
            <a:spAutoFit/>
          </a:bodyPr>
          <a:lstStyle/>
          <a:p>
            <a:r>
              <a:rPr lang="en-US" sz="1600" dirty="0"/>
              <a:t>﻿/* Random effects model */</a:t>
            </a:r>
          </a:p>
          <a:p>
            <a:r>
              <a:rPr lang="en-US" sz="1600" dirty="0" err="1"/>
              <a:t>xtreg</a:t>
            </a:r>
            <a:r>
              <a:rPr lang="en-US" sz="1600" dirty="0"/>
              <a:t> </a:t>
            </a:r>
            <a:r>
              <a:rPr lang="en-US" sz="1600" dirty="0" err="1"/>
              <a:t>lrob</a:t>
            </a:r>
            <a:r>
              <a:rPr lang="en-US" sz="1600" dirty="0"/>
              <a:t> shall </a:t>
            </a:r>
            <a:r>
              <a:rPr lang="en-US" sz="1600" dirty="0" err="1"/>
              <a:t>incarc_rate</a:t>
            </a:r>
            <a:r>
              <a:rPr lang="en-US" sz="1600" dirty="0"/>
              <a:t> density </a:t>
            </a:r>
            <a:r>
              <a:rPr lang="en-US" sz="1600" dirty="0" err="1"/>
              <a:t>avginc</a:t>
            </a:r>
            <a:r>
              <a:rPr lang="en-US" sz="1600" dirty="0"/>
              <a:t> pop pm1029 pw1064, re</a:t>
            </a:r>
          </a:p>
        </p:txBody>
      </p:sp>
    </p:spTree>
    <p:extLst>
      <p:ext uri="{BB962C8B-B14F-4D97-AF65-F5344CB8AC3E}">
        <p14:creationId xmlns:p14="http://schemas.microsoft.com/office/powerpoint/2010/main" val="272477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909443" y="607429"/>
            <a:ext cx="9779183" cy="834693"/>
          </a:xfrm>
        </p:spPr>
        <p:txBody>
          <a:bodyPr/>
          <a:lstStyle/>
          <a:p>
            <a:pPr algn="ctr"/>
            <a:r>
              <a:rPr lang="en-US" sz="4000" dirty="0"/>
              <a:t>Hausman test for robbery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23</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6379606" y="1784010"/>
            <a:ext cx="4663440" cy="522514"/>
          </a:xfrm>
        </p:spPr>
        <p:txBody>
          <a:bodyPr vert="horz" lIns="91440" tIns="45720" rIns="91440" bIns="45720" rtlCol="0" anchor="t">
            <a:noAutofit/>
          </a:bodyPr>
          <a:lstStyle/>
          <a:p>
            <a:r>
              <a:rPr lang="en-US" dirty="0"/>
              <a:t>OUTPUT</a:t>
            </a:r>
          </a:p>
        </p:txBody>
      </p:sp>
      <p:sp>
        <p:nvSpPr>
          <p:cNvPr id="20" name="Content Placeholder 7">
            <a:extLst>
              <a:ext uri="{FF2B5EF4-FFF2-40B4-BE49-F238E27FC236}">
                <a16:creationId xmlns:a16="http://schemas.microsoft.com/office/drawing/2014/main" id="{6CD4F7D4-9E90-573A-6AF2-718FDA30A5F4}"/>
              </a:ext>
            </a:extLst>
          </p:cNvPr>
          <p:cNvSpPr txBox="1">
            <a:spLocks/>
          </p:cNvSpPr>
          <p:nvPr/>
        </p:nvSpPr>
        <p:spPr>
          <a:xfrm>
            <a:off x="281834" y="2529491"/>
            <a:ext cx="4663440" cy="52251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pic>
        <p:nvPicPr>
          <p:cNvPr id="4" name="Picture 3">
            <a:extLst>
              <a:ext uri="{FF2B5EF4-FFF2-40B4-BE49-F238E27FC236}">
                <a16:creationId xmlns:a16="http://schemas.microsoft.com/office/drawing/2014/main" id="{5FC62C48-1388-52A0-8857-31EBFC507826}"/>
              </a:ext>
            </a:extLst>
          </p:cNvPr>
          <p:cNvPicPr>
            <a:picLocks/>
          </p:cNvPicPr>
          <p:nvPr/>
        </p:nvPicPr>
        <p:blipFill>
          <a:blip r:embed="rId2"/>
          <a:stretch>
            <a:fillRect/>
          </a:stretch>
        </p:blipFill>
        <p:spPr>
          <a:xfrm>
            <a:off x="6560359" y="2306524"/>
            <a:ext cx="4754880" cy="3202343"/>
          </a:xfrm>
          <a:prstGeom prst="rect">
            <a:avLst/>
          </a:prstGeom>
        </p:spPr>
      </p:pic>
      <p:sp>
        <p:nvSpPr>
          <p:cNvPr id="7" name="TextBox 6">
            <a:extLst>
              <a:ext uri="{FF2B5EF4-FFF2-40B4-BE49-F238E27FC236}">
                <a16:creationId xmlns:a16="http://schemas.microsoft.com/office/drawing/2014/main" id="{733A038C-F7D2-E4EB-545B-9E23AFD5AC9F}"/>
              </a:ext>
            </a:extLst>
          </p:cNvPr>
          <p:cNvSpPr txBox="1"/>
          <p:nvPr/>
        </p:nvSpPr>
        <p:spPr>
          <a:xfrm>
            <a:off x="281834" y="3274971"/>
            <a:ext cx="6097772" cy="1631216"/>
          </a:xfrm>
          <a:prstGeom prst="rect">
            <a:avLst/>
          </a:prstGeom>
          <a:noFill/>
        </p:spPr>
        <p:txBody>
          <a:bodyPr wrap="square">
            <a:spAutoFit/>
          </a:bodyPr>
          <a:lstStyle/>
          <a:p>
            <a:r>
              <a:rPr lang="en-US" sz="1600" dirty="0"/>
              <a:t>/* Hausman test */</a:t>
            </a:r>
          </a:p>
          <a:p>
            <a:r>
              <a:rPr lang="en-US" sz="1600" dirty="0" err="1"/>
              <a:t>xtreg</a:t>
            </a:r>
            <a:r>
              <a:rPr lang="en-US" sz="1600" dirty="0"/>
              <a:t> </a:t>
            </a:r>
            <a:r>
              <a:rPr lang="en-US" sz="1600" dirty="0" err="1"/>
              <a:t>lrob</a:t>
            </a:r>
            <a:r>
              <a:rPr lang="en-US" sz="1600" dirty="0"/>
              <a:t> shall </a:t>
            </a:r>
            <a:r>
              <a:rPr lang="en-US" sz="1600" dirty="0" err="1"/>
              <a:t>incarc_rate</a:t>
            </a:r>
            <a:r>
              <a:rPr lang="en-US" sz="1600" dirty="0"/>
              <a:t> density </a:t>
            </a:r>
            <a:r>
              <a:rPr lang="en-US" sz="1600" dirty="0" err="1"/>
              <a:t>avginc</a:t>
            </a:r>
            <a:r>
              <a:rPr lang="en-US" sz="1600" dirty="0"/>
              <a:t> pop pm1029 pw1064, </a:t>
            </a:r>
            <a:r>
              <a:rPr lang="en-US" sz="1600" dirty="0" err="1"/>
              <a:t>fe</a:t>
            </a:r>
            <a:endParaRPr lang="en-US" sz="1600" dirty="0"/>
          </a:p>
          <a:p>
            <a:r>
              <a:rPr lang="en-US" sz="1600" dirty="0"/>
              <a:t>estimates store </a:t>
            </a:r>
            <a:r>
              <a:rPr lang="en-US" sz="1600" dirty="0" err="1"/>
              <a:t>rob_fixed</a:t>
            </a:r>
            <a:endParaRPr lang="en-US" sz="1600" dirty="0"/>
          </a:p>
          <a:p>
            <a:r>
              <a:rPr lang="en-US" sz="1600" dirty="0" err="1"/>
              <a:t>xtreg</a:t>
            </a:r>
            <a:r>
              <a:rPr lang="en-US" sz="1600" dirty="0"/>
              <a:t> </a:t>
            </a:r>
            <a:r>
              <a:rPr lang="en-US" sz="1600" dirty="0" err="1"/>
              <a:t>lrob</a:t>
            </a:r>
            <a:r>
              <a:rPr lang="en-US" sz="1600" dirty="0"/>
              <a:t> shall </a:t>
            </a:r>
            <a:r>
              <a:rPr lang="en-US" sz="1600" dirty="0" err="1"/>
              <a:t>incarc_rate</a:t>
            </a:r>
            <a:r>
              <a:rPr lang="en-US" sz="1600" dirty="0"/>
              <a:t> density </a:t>
            </a:r>
            <a:r>
              <a:rPr lang="en-US" sz="1600" dirty="0" err="1"/>
              <a:t>avginc</a:t>
            </a:r>
            <a:r>
              <a:rPr lang="en-US" sz="1600" dirty="0"/>
              <a:t> pop pm1029 pw1064, re</a:t>
            </a:r>
          </a:p>
          <a:p>
            <a:r>
              <a:rPr lang="en-US" sz="1600" dirty="0"/>
              <a:t>estimates store </a:t>
            </a:r>
            <a:r>
              <a:rPr lang="en-US" sz="1600" dirty="0" err="1"/>
              <a:t>rob_random</a:t>
            </a:r>
            <a:endParaRPr lang="en-US" sz="1600" dirty="0"/>
          </a:p>
          <a:p>
            <a:r>
              <a:rPr lang="en-US" sz="1600" dirty="0" err="1"/>
              <a:t>hausman</a:t>
            </a:r>
            <a:r>
              <a:rPr lang="en-US" sz="1600" dirty="0"/>
              <a:t> </a:t>
            </a:r>
            <a:r>
              <a:rPr lang="en-US" sz="1600" dirty="0" err="1"/>
              <a:t>rob_fixed</a:t>
            </a:r>
            <a:r>
              <a:rPr lang="en-US" sz="1600" dirty="0"/>
              <a:t> </a:t>
            </a:r>
            <a:r>
              <a:rPr lang="en-US" sz="1600" dirty="0" err="1"/>
              <a:t>rob_random</a:t>
            </a:r>
            <a:endParaRPr lang="en-US" sz="1600" dirty="0"/>
          </a:p>
        </p:txBody>
      </p:sp>
    </p:spTree>
    <p:extLst>
      <p:ext uri="{BB962C8B-B14F-4D97-AF65-F5344CB8AC3E}">
        <p14:creationId xmlns:p14="http://schemas.microsoft.com/office/powerpoint/2010/main" val="1475047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753140" y="761574"/>
            <a:ext cx="9779183" cy="775665"/>
          </a:xfrm>
        </p:spPr>
        <p:txBody>
          <a:bodyPr/>
          <a:lstStyle/>
          <a:p>
            <a:pPr algn="ctr"/>
            <a:r>
              <a:rPr lang="en-US" sz="4000" dirty="0"/>
              <a:t>Random Effects Model for murder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24</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7057364" y="1797845"/>
            <a:ext cx="4663440" cy="522514"/>
          </a:xfrm>
        </p:spPr>
        <p:txBody>
          <a:bodyPr vert="horz" lIns="91440" tIns="45720" rIns="91440" bIns="45720" rtlCol="0" anchor="t">
            <a:noAutofit/>
          </a:bodyPr>
          <a:lstStyle/>
          <a:p>
            <a:r>
              <a:rPr lang="en-US" dirty="0"/>
              <a:t>OUTPUT</a:t>
            </a:r>
          </a:p>
        </p:txBody>
      </p:sp>
      <p:sp>
        <p:nvSpPr>
          <p:cNvPr id="19" name="Content Placeholder 7">
            <a:extLst>
              <a:ext uri="{FF2B5EF4-FFF2-40B4-BE49-F238E27FC236}">
                <a16:creationId xmlns:a16="http://schemas.microsoft.com/office/drawing/2014/main" id="{F7365550-B5B8-1BC6-EC1B-31B2F03E6715}"/>
              </a:ext>
            </a:extLst>
          </p:cNvPr>
          <p:cNvSpPr txBox="1">
            <a:spLocks/>
          </p:cNvSpPr>
          <p:nvPr/>
        </p:nvSpPr>
        <p:spPr>
          <a:xfrm>
            <a:off x="351649" y="3004008"/>
            <a:ext cx="4663440" cy="52251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pic>
        <p:nvPicPr>
          <p:cNvPr id="5" name="Picture 4">
            <a:extLst>
              <a:ext uri="{FF2B5EF4-FFF2-40B4-BE49-F238E27FC236}">
                <a16:creationId xmlns:a16="http://schemas.microsoft.com/office/drawing/2014/main" id="{23E69AF9-B58A-5321-B678-C22B5D56B680}"/>
              </a:ext>
            </a:extLst>
          </p:cNvPr>
          <p:cNvPicPr>
            <a:picLocks/>
          </p:cNvPicPr>
          <p:nvPr/>
        </p:nvPicPr>
        <p:blipFill>
          <a:blip r:embed="rId3"/>
          <a:stretch>
            <a:fillRect/>
          </a:stretch>
        </p:blipFill>
        <p:spPr>
          <a:xfrm>
            <a:off x="6874723" y="2200940"/>
            <a:ext cx="4278830" cy="3306105"/>
          </a:xfrm>
          <a:prstGeom prst="rect">
            <a:avLst/>
          </a:prstGeom>
        </p:spPr>
      </p:pic>
      <p:sp>
        <p:nvSpPr>
          <p:cNvPr id="8" name="TextBox 7">
            <a:extLst>
              <a:ext uri="{FF2B5EF4-FFF2-40B4-BE49-F238E27FC236}">
                <a16:creationId xmlns:a16="http://schemas.microsoft.com/office/drawing/2014/main" id="{20405578-5C43-BDB5-C8B3-15F69CC1AB67}"/>
              </a:ext>
            </a:extLst>
          </p:cNvPr>
          <p:cNvSpPr txBox="1"/>
          <p:nvPr/>
        </p:nvSpPr>
        <p:spPr>
          <a:xfrm>
            <a:off x="351649" y="3853992"/>
            <a:ext cx="6097772" cy="584775"/>
          </a:xfrm>
          <a:prstGeom prst="rect">
            <a:avLst/>
          </a:prstGeom>
          <a:noFill/>
        </p:spPr>
        <p:txBody>
          <a:bodyPr wrap="square">
            <a:spAutoFit/>
          </a:bodyPr>
          <a:lstStyle/>
          <a:p>
            <a:r>
              <a:rPr lang="en-US" sz="1600" dirty="0"/>
              <a:t>﻿/* Random effects model */</a:t>
            </a:r>
          </a:p>
          <a:p>
            <a:r>
              <a:rPr lang="en-US" sz="1600" dirty="0" err="1"/>
              <a:t>xtreg</a:t>
            </a:r>
            <a:r>
              <a:rPr lang="en-US" sz="1600" dirty="0"/>
              <a:t> </a:t>
            </a:r>
            <a:r>
              <a:rPr lang="en-US" sz="1600" dirty="0" err="1"/>
              <a:t>lmur</a:t>
            </a:r>
            <a:r>
              <a:rPr lang="en-US" sz="1600" dirty="0"/>
              <a:t> shall </a:t>
            </a:r>
            <a:r>
              <a:rPr lang="en-US" sz="1600" dirty="0" err="1"/>
              <a:t>incarc_rate</a:t>
            </a:r>
            <a:r>
              <a:rPr lang="en-US" sz="1600" dirty="0"/>
              <a:t> density </a:t>
            </a:r>
            <a:r>
              <a:rPr lang="en-US" sz="1600" dirty="0" err="1"/>
              <a:t>avginc</a:t>
            </a:r>
            <a:r>
              <a:rPr lang="en-US" sz="1600" dirty="0"/>
              <a:t> pop pm1029 pw1064, re</a:t>
            </a:r>
          </a:p>
        </p:txBody>
      </p:sp>
    </p:spTree>
    <p:extLst>
      <p:ext uri="{BB962C8B-B14F-4D97-AF65-F5344CB8AC3E}">
        <p14:creationId xmlns:p14="http://schemas.microsoft.com/office/powerpoint/2010/main" val="151601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a:xfrm>
            <a:off x="909443" y="607429"/>
            <a:ext cx="9779183" cy="834693"/>
          </a:xfrm>
        </p:spPr>
        <p:txBody>
          <a:bodyPr/>
          <a:lstStyle/>
          <a:p>
            <a:pPr algn="ctr"/>
            <a:r>
              <a:rPr lang="en-US" sz="4000" dirty="0"/>
              <a:t>Hausman test for murder variable </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25</a:t>
            </a:fld>
            <a:endParaRPr lang="en-US"/>
          </a:p>
        </p:txBody>
      </p:sp>
      <p:sp>
        <p:nvSpPr>
          <p:cNvPr id="9" name="Content Placeholder 8">
            <a:extLst>
              <a:ext uri="{FF2B5EF4-FFF2-40B4-BE49-F238E27FC236}">
                <a16:creationId xmlns:a16="http://schemas.microsoft.com/office/drawing/2014/main" id="{C5F1848E-4E99-448C-2FE6-008927D74C0D}"/>
              </a:ext>
            </a:extLst>
          </p:cNvPr>
          <p:cNvSpPr>
            <a:spLocks noGrp="1"/>
          </p:cNvSpPr>
          <p:nvPr>
            <p:ph idx="12"/>
          </p:nvPr>
        </p:nvSpPr>
        <p:spPr>
          <a:xfrm>
            <a:off x="6420739" y="1679265"/>
            <a:ext cx="4663440" cy="522514"/>
          </a:xfrm>
        </p:spPr>
        <p:txBody>
          <a:bodyPr vert="horz" lIns="91440" tIns="45720" rIns="91440" bIns="45720" rtlCol="0" anchor="t">
            <a:noAutofit/>
          </a:bodyPr>
          <a:lstStyle/>
          <a:p>
            <a:r>
              <a:rPr lang="en-US" dirty="0"/>
              <a:t>OUTPUT</a:t>
            </a:r>
          </a:p>
        </p:txBody>
      </p:sp>
      <p:sp>
        <p:nvSpPr>
          <p:cNvPr id="20" name="Content Placeholder 7">
            <a:extLst>
              <a:ext uri="{FF2B5EF4-FFF2-40B4-BE49-F238E27FC236}">
                <a16:creationId xmlns:a16="http://schemas.microsoft.com/office/drawing/2014/main" id="{6CD4F7D4-9E90-573A-6AF2-718FDA30A5F4}"/>
              </a:ext>
            </a:extLst>
          </p:cNvPr>
          <p:cNvSpPr txBox="1">
            <a:spLocks/>
          </p:cNvSpPr>
          <p:nvPr/>
        </p:nvSpPr>
        <p:spPr>
          <a:xfrm>
            <a:off x="338470" y="2391585"/>
            <a:ext cx="4663440" cy="52251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j-lt"/>
                <a:cs typeface="+mj-lt"/>
              </a:rPr>
              <a:t>The code we used</a:t>
            </a:r>
            <a:r>
              <a:rPr lang="en-US" b="0" dirty="0">
                <a:ea typeface="+mj-lt"/>
                <a:cs typeface="+mj-lt"/>
              </a:rPr>
              <a:t> </a:t>
            </a:r>
            <a:endParaRPr lang="en-US" dirty="0"/>
          </a:p>
        </p:txBody>
      </p:sp>
      <p:pic>
        <p:nvPicPr>
          <p:cNvPr id="5" name="Picture 4">
            <a:extLst>
              <a:ext uri="{FF2B5EF4-FFF2-40B4-BE49-F238E27FC236}">
                <a16:creationId xmlns:a16="http://schemas.microsoft.com/office/drawing/2014/main" id="{4A9143E1-E907-280B-1C95-9677708BBE8E}"/>
              </a:ext>
            </a:extLst>
          </p:cNvPr>
          <p:cNvPicPr>
            <a:picLocks/>
          </p:cNvPicPr>
          <p:nvPr/>
        </p:nvPicPr>
        <p:blipFill>
          <a:blip r:embed="rId2"/>
          <a:stretch>
            <a:fillRect/>
          </a:stretch>
        </p:blipFill>
        <p:spPr>
          <a:xfrm>
            <a:off x="6683980" y="2306524"/>
            <a:ext cx="4754880" cy="3200400"/>
          </a:xfrm>
          <a:prstGeom prst="rect">
            <a:avLst/>
          </a:prstGeom>
        </p:spPr>
      </p:pic>
      <p:sp>
        <p:nvSpPr>
          <p:cNvPr id="8" name="TextBox 7">
            <a:extLst>
              <a:ext uri="{FF2B5EF4-FFF2-40B4-BE49-F238E27FC236}">
                <a16:creationId xmlns:a16="http://schemas.microsoft.com/office/drawing/2014/main" id="{58AFFEFE-0D8B-C9C5-8121-A07E15EB7118}"/>
              </a:ext>
            </a:extLst>
          </p:cNvPr>
          <p:cNvSpPr txBox="1"/>
          <p:nvPr/>
        </p:nvSpPr>
        <p:spPr>
          <a:xfrm>
            <a:off x="241891" y="3304087"/>
            <a:ext cx="6097772" cy="1631216"/>
          </a:xfrm>
          <a:prstGeom prst="rect">
            <a:avLst/>
          </a:prstGeom>
          <a:noFill/>
        </p:spPr>
        <p:txBody>
          <a:bodyPr wrap="square">
            <a:spAutoFit/>
          </a:bodyPr>
          <a:lstStyle/>
          <a:p>
            <a:r>
              <a:rPr lang="en-US" sz="1600" dirty="0"/>
              <a:t>/* Hausman test */</a:t>
            </a:r>
          </a:p>
          <a:p>
            <a:r>
              <a:rPr lang="en-US" sz="1600" dirty="0" err="1"/>
              <a:t>xtreg</a:t>
            </a:r>
            <a:r>
              <a:rPr lang="en-US" sz="1600" dirty="0"/>
              <a:t> </a:t>
            </a:r>
            <a:r>
              <a:rPr lang="en-US" sz="1600" dirty="0" err="1"/>
              <a:t>lmur</a:t>
            </a:r>
            <a:r>
              <a:rPr lang="en-US" sz="1600" dirty="0"/>
              <a:t> shall </a:t>
            </a:r>
            <a:r>
              <a:rPr lang="en-US" sz="1600" dirty="0" err="1"/>
              <a:t>incarc_rate</a:t>
            </a:r>
            <a:r>
              <a:rPr lang="en-US" sz="1600" dirty="0"/>
              <a:t> density </a:t>
            </a:r>
            <a:r>
              <a:rPr lang="en-US" sz="1600" dirty="0" err="1"/>
              <a:t>avginc</a:t>
            </a:r>
            <a:r>
              <a:rPr lang="en-US" sz="1600" dirty="0"/>
              <a:t> pop pm1029 pw1064, </a:t>
            </a:r>
            <a:r>
              <a:rPr lang="en-US" sz="1600" dirty="0" err="1"/>
              <a:t>fe</a:t>
            </a:r>
            <a:endParaRPr lang="en-US" sz="1600" dirty="0"/>
          </a:p>
          <a:p>
            <a:r>
              <a:rPr lang="en-US" sz="1600" dirty="0"/>
              <a:t>estimates store </a:t>
            </a:r>
            <a:r>
              <a:rPr lang="en-US" sz="1600" dirty="0" err="1"/>
              <a:t>mur_fixed</a:t>
            </a:r>
            <a:endParaRPr lang="en-US" sz="1600" dirty="0"/>
          </a:p>
          <a:p>
            <a:r>
              <a:rPr lang="en-US" sz="1600" dirty="0" err="1"/>
              <a:t>xtreg</a:t>
            </a:r>
            <a:r>
              <a:rPr lang="en-US" sz="1600" dirty="0"/>
              <a:t> </a:t>
            </a:r>
            <a:r>
              <a:rPr lang="en-US" sz="1600" dirty="0" err="1"/>
              <a:t>lmur</a:t>
            </a:r>
            <a:r>
              <a:rPr lang="en-US" sz="1600" dirty="0"/>
              <a:t> shall </a:t>
            </a:r>
            <a:r>
              <a:rPr lang="en-US" sz="1600" dirty="0" err="1"/>
              <a:t>incarc_rate</a:t>
            </a:r>
            <a:r>
              <a:rPr lang="en-US" sz="1600" dirty="0"/>
              <a:t> density </a:t>
            </a:r>
            <a:r>
              <a:rPr lang="en-US" sz="1600" dirty="0" err="1"/>
              <a:t>avginc</a:t>
            </a:r>
            <a:r>
              <a:rPr lang="en-US" sz="1600" dirty="0"/>
              <a:t> pop pm1029 pw1064, re</a:t>
            </a:r>
          </a:p>
          <a:p>
            <a:r>
              <a:rPr lang="en-US" sz="1600" dirty="0"/>
              <a:t>estimates store </a:t>
            </a:r>
            <a:r>
              <a:rPr lang="en-US" sz="1600" dirty="0" err="1"/>
              <a:t>mur_random</a:t>
            </a:r>
            <a:endParaRPr lang="en-US" sz="1600" dirty="0"/>
          </a:p>
          <a:p>
            <a:r>
              <a:rPr lang="en-US" sz="1600" dirty="0" err="1"/>
              <a:t>hausman</a:t>
            </a:r>
            <a:r>
              <a:rPr lang="en-US" sz="1600" dirty="0"/>
              <a:t> </a:t>
            </a:r>
            <a:r>
              <a:rPr lang="en-US" sz="1600" dirty="0" err="1"/>
              <a:t>mur_fixed</a:t>
            </a:r>
            <a:r>
              <a:rPr lang="en-US" sz="1600" dirty="0"/>
              <a:t> </a:t>
            </a:r>
            <a:r>
              <a:rPr lang="en-US" sz="1600" dirty="0" err="1"/>
              <a:t>mur_random</a:t>
            </a:r>
            <a:endParaRPr lang="en-US" sz="1600" dirty="0"/>
          </a:p>
        </p:txBody>
      </p:sp>
    </p:spTree>
    <p:extLst>
      <p:ext uri="{BB962C8B-B14F-4D97-AF65-F5344CB8AC3E}">
        <p14:creationId xmlns:p14="http://schemas.microsoft.com/office/powerpoint/2010/main" val="9588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a:t>Thank you</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C32F-83D7-E4CE-3FCE-553F996689CC}"/>
              </a:ext>
            </a:extLst>
          </p:cNvPr>
          <p:cNvSpPr>
            <a:spLocks noGrp="1"/>
          </p:cNvSpPr>
          <p:nvPr>
            <p:ph type="title"/>
          </p:nvPr>
        </p:nvSpPr>
        <p:spPr/>
        <p:txBody>
          <a:bodyPr/>
          <a:lstStyle/>
          <a:p>
            <a:r>
              <a:rPr lang="en-US"/>
              <a:t>Trends Over Time</a:t>
            </a:r>
          </a:p>
        </p:txBody>
      </p:sp>
      <p:pic>
        <p:nvPicPr>
          <p:cNvPr id="11" name="Content Placeholder 10">
            <a:extLst>
              <a:ext uri="{FF2B5EF4-FFF2-40B4-BE49-F238E27FC236}">
                <a16:creationId xmlns:a16="http://schemas.microsoft.com/office/drawing/2014/main" id="{8C8278C5-6869-FFA6-EA12-B1CAFF2B92B8}"/>
              </a:ext>
            </a:extLst>
          </p:cNvPr>
          <p:cNvPicPr>
            <a:picLocks noGrp="1" noChangeAspect="1"/>
          </p:cNvPicPr>
          <p:nvPr>
            <p:ph idx="1"/>
          </p:nvPr>
        </p:nvPicPr>
        <p:blipFill>
          <a:blip r:embed="rId3"/>
          <a:stretch>
            <a:fillRect/>
          </a:stretch>
        </p:blipFill>
        <p:spPr>
          <a:xfrm>
            <a:off x="1062777" y="1859751"/>
            <a:ext cx="6115904" cy="3400900"/>
          </a:xfrm>
        </p:spPr>
      </p:pic>
      <p:sp>
        <p:nvSpPr>
          <p:cNvPr id="4" name="Date Placeholder 3">
            <a:extLst>
              <a:ext uri="{FF2B5EF4-FFF2-40B4-BE49-F238E27FC236}">
                <a16:creationId xmlns:a16="http://schemas.microsoft.com/office/drawing/2014/main" id="{B4E738DD-3F5D-2ABC-3A57-CB2C8CBA58B5}"/>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6" name="Slide Number Placeholder 5">
            <a:extLst>
              <a:ext uri="{FF2B5EF4-FFF2-40B4-BE49-F238E27FC236}">
                <a16:creationId xmlns:a16="http://schemas.microsoft.com/office/drawing/2014/main" id="{4F49043C-E017-8047-4A89-940A0E5896A9}"/>
              </a:ext>
            </a:extLst>
          </p:cNvPr>
          <p:cNvSpPr>
            <a:spLocks noGrp="1"/>
          </p:cNvSpPr>
          <p:nvPr>
            <p:ph type="sldNum" sz="quarter" idx="4"/>
          </p:nvPr>
        </p:nvSpPr>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397042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C32F-83D7-E4CE-3FCE-553F996689CC}"/>
              </a:ext>
            </a:extLst>
          </p:cNvPr>
          <p:cNvSpPr>
            <a:spLocks noGrp="1"/>
          </p:cNvSpPr>
          <p:nvPr>
            <p:ph type="title"/>
          </p:nvPr>
        </p:nvSpPr>
        <p:spPr/>
        <p:txBody>
          <a:bodyPr/>
          <a:lstStyle/>
          <a:p>
            <a:r>
              <a:rPr lang="en-US"/>
              <a:t>Trends Over Time</a:t>
            </a:r>
          </a:p>
        </p:txBody>
      </p:sp>
      <p:sp>
        <p:nvSpPr>
          <p:cNvPr id="4" name="Date Placeholder 3">
            <a:extLst>
              <a:ext uri="{FF2B5EF4-FFF2-40B4-BE49-F238E27FC236}">
                <a16:creationId xmlns:a16="http://schemas.microsoft.com/office/drawing/2014/main" id="{B4E738DD-3F5D-2ABC-3A57-CB2C8CBA58B5}"/>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6" name="Slide Number Placeholder 5">
            <a:extLst>
              <a:ext uri="{FF2B5EF4-FFF2-40B4-BE49-F238E27FC236}">
                <a16:creationId xmlns:a16="http://schemas.microsoft.com/office/drawing/2014/main" id="{4F49043C-E017-8047-4A89-940A0E5896A9}"/>
              </a:ext>
            </a:extLst>
          </p:cNvPr>
          <p:cNvSpPr>
            <a:spLocks noGrp="1"/>
          </p:cNvSpPr>
          <p:nvPr>
            <p:ph type="sldNum" sz="quarter" idx="4"/>
          </p:nvPr>
        </p:nvSpPr>
        <p:spPr/>
        <p:txBody>
          <a:bodyPr/>
          <a:lstStyle/>
          <a:p>
            <a:fld id="{294A09A9-5501-47C1-A89A-A340965A2BE2}" type="slidenum">
              <a:rPr lang="en-US" smtClean="0"/>
              <a:pPr/>
              <a:t>4</a:t>
            </a:fld>
            <a:endParaRPr lang="en-US"/>
          </a:p>
        </p:txBody>
      </p:sp>
      <p:pic>
        <p:nvPicPr>
          <p:cNvPr id="9" name="Picture 8">
            <a:extLst>
              <a:ext uri="{FF2B5EF4-FFF2-40B4-BE49-F238E27FC236}">
                <a16:creationId xmlns:a16="http://schemas.microsoft.com/office/drawing/2014/main" id="{B98232CF-E0DD-060C-9051-C8CE094FCDDA}"/>
              </a:ext>
            </a:extLst>
          </p:cNvPr>
          <p:cNvPicPr>
            <a:picLocks noChangeAspect="1"/>
          </p:cNvPicPr>
          <p:nvPr/>
        </p:nvPicPr>
        <p:blipFill>
          <a:blip r:embed="rId3"/>
          <a:stretch>
            <a:fillRect/>
          </a:stretch>
        </p:blipFill>
        <p:spPr>
          <a:xfrm>
            <a:off x="952069" y="1899263"/>
            <a:ext cx="6173061" cy="3458058"/>
          </a:xfrm>
          <a:prstGeom prst="rect">
            <a:avLst/>
          </a:prstGeom>
        </p:spPr>
      </p:pic>
    </p:spTree>
    <p:extLst>
      <p:ext uri="{BB962C8B-B14F-4D97-AF65-F5344CB8AC3E}">
        <p14:creationId xmlns:p14="http://schemas.microsoft.com/office/powerpoint/2010/main" val="258863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C32F-83D7-E4CE-3FCE-553F996689CC}"/>
              </a:ext>
            </a:extLst>
          </p:cNvPr>
          <p:cNvSpPr>
            <a:spLocks noGrp="1"/>
          </p:cNvSpPr>
          <p:nvPr>
            <p:ph type="title"/>
          </p:nvPr>
        </p:nvSpPr>
        <p:spPr/>
        <p:txBody>
          <a:bodyPr/>
          <a:lstStyle/>
          <a:p>
            <a:r>
              <a:rPr lang="en-US"/>
              <a:t>Trends Over Time</a:t>
            </a:r>
          </a:p>
        </p:txBody>
      </p:sp>
      <p:sp>
        <p:nvSpPr>
          <p:cNvPr id="4" name="Date Placeholder 3">
            <a:extLst>
              <a:ext uri="{FF2B5EF4-FFF2-40B4-BE49-F238E27FC236}">
                <a16:creationId xmlns:a16="http://schemas.microsoft.com/office/drawing/2014/main" id="{B4E738DD-3F5D-2ABC-3A57-CB2C8CBA58B5}"/>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6" name="Slide Number Placeholder 5">
            <a:extLst>
              <a:ext uri="{FF2B5EF4-FFF2-40B4-BE49-F238E27FC236}">
                <a16:creationId xmlns:a16="http://schemas.microsoft.com/office/drawing/2014/main" id="{4F49043C-E017-8047-4A89-940A0E5896A9}"/>
              </a:ext>
            </a:extLst>
          </p:cNvPr>
          <p:cNvSpPr>
            <a:spLocks noGrp="1"/>
          </p:cNvSpPr>
          <p:nvPr>
            <p:ph type="sldNum" sz="quarter" idx="4"/>
          </p:nvPr>
        </p:nvSpPr>
        <p:spPr/>
        <p:txBody>
          <a:bodyPr/>
          <a:lstStyle/>
          <a:p>
            <a:fld id="{294A09A9-5501-47C1-A89A-A340965A2BE2}" type="slidenum">
              <a:rPr lang="en-US" smtClean="0"/>
              <a:pPr/>
              <a:t>5</a:t>
            </a:fld>
            <a:endParaRPr lang="en-US"/>
          </a:p>
        </p:txBody>
      </p:sp>
      <p:pic>
        <p:nvPicPr>
          <p:cNvPr id="9" name="Picture 8">
            <a:extLst>
              <a:ext uri="{FF2B5EF4-FFF2-40B4-BE49-F238E27FC236}">
                <a16:creationId xmlns:a16="http://schemas.microsoft.com/office/drawing/2014/main" id="{919D2C5B-F6B6-D9C0-3B3B-436391C26817}"/>
              </a:ext>
            </a:extLst>
          </p:cNvPr>
          <p:cNvPicPr>
            <a:picLocks noChangeAspect="1"/>
          </p:cNvPicPr>
          <p:nvPr/>
        </p:nvPicPr>
        <p:blipFill>
          <a:blip r:embed="rId3"/>
          <a:stretch>
            <a:fillRect/>
          </a:stretch>
        </p:blipFill>
        <p:spPr>
          <a:xfrm>
            <a:off x="1167492" y="1963012"/>
            <a:ext cx="6030167" cy="3400900"/>
          </a:xfrm>
          <a:prstGeom prst="rect">
            <a:avLst/>
          </a:prstGeom>
        </p:spPr>
      </p:pic>
    </p:spTree>
    <p:extLst>
      <p:ext uri="{BB962C8B-B14F-4D97-AF65-F5344CB8AC3E}">
        <p14:creationId xmlns:p14="http://schemas.microsoft.com/office/powerpoint/2010/main" val="219856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0040-5606-9A90-40B7-1DDA11122722}"/>
              </a:ext>
            </a:extLst>
          </p:cNvPr>
          <p:cNvSpPr>
            <a:spLocks noGrp="1"/>
          </p:cNvSpPr>
          <p:nvPr>
            <p:ph type="title"/>
          </p:nvPr>
        </p:nvSpPr>
        <p:spPr>
          <a:xfrm>
            <a:off x="944755" y="845959"/>
            <a:ext cx="4114800" cy="2202041"/>
          </a:xfrm>
        </p:spPr>
        <p:txBody>
          <a:bodyPr anchor="b">
            <a:normAutofit fontScale="90000"/>
          </a:bodyPr>
          <a:lstStyle/>
          <a:p>
            <a:r>
              <a:rPr lang="en-US" sz="4400"/>
              <a:t>Distribution of </a:t>
            </a:r>
            <a:br>
              <a:rPr lang="en-US" sz="4400"/>
            </a:br>
            <a:r>
              <a:rPr lang="en-US" sz="4400"/>
              <a:t>violent, murder, </a:t>
            </a:r>
            <a:br>
              <a:rPr lang="en-US" sz="4400"/>
            </a:br>
            <a:r>
              <a:rPr lang="en-US" sz="4400"/>
              <a:t>and robbery rate</a:t>
            </a:r>
          </a:p>
        </p:txBody>
      </p:sp>
      <p:sp>
        <p:nvSpPr>
          <p:cNvPr id="4" name="Date Placeholder 3">
            <a:extLst>
              <a:ext uri="{FF2B5EF4-FFF2-40B4-BE49-F238E27FC236}">
                <a16:creationId xmlns:a16="http://schemas.microsoft.com/office/drawing/2014/main" id="{441C6D27-A5CE-7334-0D5C-333F62C0CC8F}"/>
              </a:ext>
            </a:extLst>
          </p:cNvPr>
          <p:cNvSpPr>
            <a:spLocks noGrp="1"/>
          </p:cNvSpPr>
          <p:nvPr>
            <p:ph type="dt" sz="half" idx="2"/>
          </p:nvPr>
        </p:nvSpPr>
        <p:spPr>
          <a:xfrm>
            <a:off x="381000" y="6356350"/>
            <a:ext cx="1767114" cy="365125"/>
          </a:xfrm>
        </p:spPr>
        <p:txBody>
          <a:bodyPr anchor="ctr">
            <a:normAutofit/>
          </a:bodyPr>
          <a:lstStyle/>
          <a:p>
            <a:pPr>
              <a:spcAft>
                <a:spcPts val="600"/>
              </a:spcAft>
            </a:pPr>
            <a:fld id="{C1583C39-01BF-7F43-854C-FBB4E9AB6B0C}" type="datetime1">
              <a:rPr lang="en-US" smtClean="0"/>
              <a:pPr>
                <a:spcAft>
                  <a:spcPts val="600"/>
                </a:spcAft>
              </a:pPr>
              <a:t>7/22/25</a:t>
            </a:fld>
            <a:endParaRPr lang="en-US"/>
          </a:p>
        </p:txBody>
      </p:sp>
      <p:sp>
        <p:nvSpPr>
          <p:cNvPr id="5" name="Footer Placeholder 4">
            <a:extLst>
              <a:ext uri="{FF2B5EF4-FFF2-40B4-BE49-F238E27FC236}">
                <a16:creationId xmlns:a16="http://schemas.microsoft.com/office/drawing/2014/main" id="{19EB0D4E-8B20-5EDB-0AAE-1932A36E1438}"/>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B46510B2-DB54-4ABA-0120-CB9103829F69}"/>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pic>
        <p:nvPicPr>
          <p:cNvPr id="16" name="Picture 15">
            <a:extLst>
              <a:ext uri="{FF2B5EF4-FFF2-40B4-BE49-F238E27FC236}">
                <a16:creationId xmlns:a16="http://schemas.microsoft.com/office/drawing/2014/main" id="{8FD81B81-8D1D-2FCC-AAC9-6FA0F68E3F0A}"/>
              </a:ext>
            </a:extLst>
          </p:cNvPr>
          <p:cNvPicPr>
            <a:picLocks noChangeAspect="1"/>
          </p:cNvPicPr>
          <p:nvPr/>
        </p:nvPicPr>
        <p:blipFill>
          <a:blip r:embed="rId3"/>
          <a:stretch>
            <a:fillRect/>
          </a:stretch>
        </p:blipFill>
        <p:spPr>
          <a:xfrm>
            <a:off x="5395670" y="905674"/>
            <a:ext cx="5581946" cy="1925769"/>
          </a:xfrm>
          <a:prstGeom prst="rect">
            <a:avLst/>
          </a:prstGeom>
          <a:noFill/>
        </p:spPr>
      </p:pic>
      <p:pic>
        <p:nvPicPr>
          <p:cNvPr id="17" name="Picture 16">
            <a:extLst>
              <a:ext uri="{FF2B5EF4-FFF2-40B4-BE49-F238E27FC236}">
                <a16:creationId xmlns:a16="http://schemas.microsoft.com/office/drawing/2014/main" id="{69573865-6D92-45F0-6F80-9AB287F8462E}"/>
              </a:ext>
            </a:extLst>
          </p:cNvPr>
          <p:cNvPicPr>
            <a:picLocks noChangeAspect="1"/>
          </p:cNvPicPr>
          <p:nvPr/>
        </p:nvPicPr>
        <p:blipFill rotWithShape="1">
          <a:blip r:embed="rId4"/>
          <a:srcRect t="1720"/>
          <a:stretch/>
        </p:blipFill>
        <p:spPr>
          <a:xfrm>
            <a:off x="5490675" y="2667949"/>
            <a:ext cx="5486941" cy="2089620"/>
          </a:xfrm>
          <a:prstGeom prst="rect">
            <a:avLst/>
          </a:prstGeom>
          <a:noFill/>
        </p:spPr>
      </p:pic>
      <p:pic>
        <p:nvPicPr>
          <p:cNvPr id="18" name="Picture 17">
            <a:extLst>
              <a:ext uri="{FF2B5EF4-FFF2-40B4-BE49-F238E27FC236}">
                <a16:creationId xmlns:a16="http://schemas.microsoft.com/office/drawing/2014/main" id="{5355B05C-90A5-6F77-3AAC-CC46717381C5}"/>
              </a:ext>
            </a:extLst>
          </p:cNvPr>
          <p:cNvPicPr>
            <a:picLocks noChangeAspect="1"/>
          </p:cNvPicPr>
          <p:nvPr/>
        </p:nvPicPr>
        <p:blipFill>
          <a:blip r:embed="rId5"/>
          <a:stretch>
            <a:fillRect/>
          </a:stretch>
        </p:blipFill>
        <p:spPr>
          <a:xfrm>
            <a:off x="5382428" y="4553466"/>
            <a:ext cx="5743884" cy="2053438"/>
          </a:xfrm>
          <a:prstGeom prst="rect">
            <a:avLst/>
          </a:prstGeom>
          <a:noFill/>
        </p:spPr>
      </p:pic>
    </p:spTree>
    <p:extLst>
      <p:ext uri="{BB962C8B-B14F-4D97-AF65-F5344CB8AC3E}">
        <p14:creationId xmlns:p14="http://schemas.microsoft.com/office/powerpoint/2010/main" val="327886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0040-5606-9A90-40B7-1DDA11122722}"/>
              </a:ext>
            </a:extLst>
          </p:cNvPr>
          <p:cNvSpPr>
            <a:spLocks noGrp="1"/>
          </p:cNvSpPr>
          <p:nvPr>
            <p:ph type="title"/>
          </p:nvPr>
        </p:nvSpPr>
        <p:spPr>
          <a:xfrm>
            <a:off x="675880" y="1323503"/>
            <a:ext cx="4114800" cy="2202041"/>
          </a:xfrm>
        </p:spPr>
        <p:txBody>
          <a:bodyPr anchor="b">
            <a:normAutofit fontScale="90000"/>
          </a:bodyPr>
          <a:lstStyle/>
          <a:p>
            <a:r>
              <a:rPr lang="en-US" sz="4400"/>
              <a:t>Distribution of </a:t>
            </a:r>
            <a:br>
              <a:rPr lang="en-US" sz="4400"/>
            </a:br>
            <a:r>
              <a:rPr lang="en-US" sz="4400"/>
              <a:t>Violent, Murder, Robbery Rate by State</a:t>
            </a:r>
          </a:p>
        </p:txBody>
      </p:sp>
      <p:sp>
        <p:nvSpPr>
          <p:cNvPr id="4" name="Date Placeholder 3">
            <a:extLst>
              <a:ext uri="{FF2B5EF4-FFF2-40B4-BE49-F238E27FC236}">
                <a16:creationId xmlns:a16="http://schemas.microsoft.com/office/drawing/2014/main" id="{441C6D27-A5CE-7334-0D5C-333F62C0CC8F}"/>
              </a:ext>
            </a:extLst>
          </p:cNvPr>
          <p:cNvSpPr>
            <a:spLocks noGrp="1"/>
          </p:cNvSpPr>
          <p:nvPr>
            <p:ph type="dt" sz="half" idx="2"/>
          </p:nvPr>
        </p:nvSpPr>
        <p:spPr>
          <a:xfrm>
            <a:off x="381000" y="6356350"/>
            <a:ext cx="1767114" cy="365125"/>
          </a:xfrm>
        </p:spPr>
        <p:txBody>
          <a:bodyPr anchor="ctr">
            <a:normAutofit/>
          </a:bodyPr>
          <a:lstStyle/>
          <a:p>
            <a:pPr>
              <a:spcAft>
                <a:spcPts val="600"/>
              </a:spcAft>
            </a:pPr>
            <a:fld id="{C1583C39-01BF-7F43-854C-FBB4E9AB6B0C}" type="datetime1">
              <a:rPr lang="en-US" smtClean="0"/>
              <a:pPr>
                <a:spcAft>
                  <a:spcPts val="600"/>
                </a:spcAft>
              </a:pPr>
              <a:t>7/22/25</a:t>
            </a:fld>
            <a:endParaRPr lang="en-US"/>
          </a:p>
        </p:txBody>
      </p:sp>
      <p:sp>
        <p:nvSpPr>
          <p:cNvPr id="5" name="Footer Placeholder 4">
            <a:extLst>
              <a:ext uri="{FF2B5EF4-FFF2-40B4-BE49-F238E27FC236}">
                <a16:creationId xmlns:a16="http://schemas.microsoft.com/office/drawing/2014/main" id="{19EB0D4E-8B20-5EDB-0AAE-1932A36E1438}"/>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B46510B2-DB54-4ABA-0120-CB9103829F69}"/>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7</a:t>
            </a:fld>
            <a:endParaRPr lang="en-US"/>
          </a:p>
        </p:txBody>
      </p:sp>
      <p:pic>
        <p:nvPicPr>
          <p:cNvPr id="7" name="Picture 6">
            <a:extLst>
              <a:ext uri="{FF2B5EF4-FFF2-40B4-BE49-F238E27FC236}">
                <a16:creationId xmlns:a16="http://schemas.microsoft.com/office/drawing/2014/main" id="{28FDADAE-FBAE-5AFB-402E-3DBB1DD3A816}"/>
              </a:ext>
            </a:extLst>
          </p:cNvPr>
          <p:cNvPicPr>
            <a:picLocks noChangeAspect="1"/>
          </p:cNvPicPr>
          <p:nvPr/>
        </p:nvPicPr>
        <p:blipFill>
          <a:blip r:embed="rId3"/>
          <a:stretch>
            <a:fillRect/>
          </a:stretch>
        </p:blipFill>
        <p:spPr>
          <a:xfrm>
            <a:off x="5503804" y="0"/>
            <a:ext cx="4810536" cy="2225339"/>
          </a:xfrm>
          <a:prstGeom prst="rect">
            <a:avLst/>
          </a:prstGeom>
        </p:spPr>
      </p:pic>
      <p:pic>
        <p:nvPicPr>
          <p:cNvPr id="9" name="Picture 8">
            <a:extLst>
              <a:ext uri="{FF2B5EF4-FFF2-40B4-BE49-F238E27FC236}">
                <a16:creationId xmlns:a16="http://schemas.microsoft.com/office/drawing/2014/main" id="{2FA22F9A-D183-3FAF-826D-FD7A8400D9EA}"/>
              </a:ext>
            </a:extLst>
          </p:cNvPr>
          <p:cNvPicPr>
            <a:picLocks noChangeAspect="1"/>
          </p:cNvPicPr>
          <p:nvPr/>
        </p:nvPicPr>
        <p:blipFill>
          <a:blip r:embed="rId4"/>
          <a:stretch>
            <a:fillRect/>
          </a:stretch>
        </p:blipFill>
        <p:spPr>
          <a:xfrm>
            <a:off x="5400052" y="2184843"/>
            <a:ext cx="5015853" cy="2301002"/>
          </a:xfrm>
          <a:prstGeom prst="rect">
            <a:avLst/>
          </a:prstGeom>
        </p:spPr>
      </p:pic>
      <p:pic>
        <p:nvPicPr>
          <p:cNvPr id="11" name="Picture 10">
            <a:extLst>
              <a:ext uri="{FF2B5EF4-FFF2-40B4-BE49-F238E27FC236}">
                <a16:creationId xmlns:a16="http://schemas.microsoft.com/office/drawing/2014/main" id="{241D2465-84F1-8053-B326-FA26633DE1C7}"/>
              </a:ext>
            </a:extLst>
          </p:cNvPr>
          <p:cNvPicPr>
            <a:picLocks noChangeAspect="1"/>
          </p:cNvPicPr>
          <p:nvPr/>
        </p:nvPicPr>
        <p:blipFill>
          <a:blip r:embed="rId5"/>
          <a:stretch>
            <a:fillRect/>
          </a:stretch>
        </p:blipFill>
        <p:spPr>
          <a:xfrm>
            <a:off x="5503804" y="4476175"/>
            <a:ext cx="4916478" cy="2458239"/>
          </a:xfrm>
          <a:prstGeom prst="rect">
            <a:avLst/>
          </a:prstGeom>
        </p:spPr>
      </p:pic>
    </p:spTree>
    <p:extLst>
      <p:ext uri="{BB962C8B-B14F-4D97-AF65-F5344CB8AC3E}">
        <p14:creationId xmlns:p14="http://schemas.microsoft.com/office/powerpoint/2010/main" val="280058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570A44-D25E-C241-E346-53B7468CFF35}"/>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6" name="Slide Number Placeholder 5">
            <a:extLst>
              <a:ext uri="{FF2B5EF4-FFF2-40B4-BE49-F238E27FC236}">
                <a16:creationId xmlns:a16="http://schemas.microsoft.com/office/drawing/2014/main" id="{EEEB4E4D-449B-254E-B223-D31AC43EB0EB}"/>
              </a:ext>
            </a:extLst>
          </p:cNvPr>
          <p:cNvSpPr>
            <a:spLocks noGrp="1"/>
          </p:cNvSpPr>
          <p:nvPr>
            <p:ph type="sldNum" sz="quarter" idx="4"/>
          </p:nvPr>
        </p:nvSpPr>
        <p:spPr/>
        <p:txBody>
          <a:bodyPr/>
          <a:lstStyle/>
          <a:p>
            <a:fld id="{294A09A9-5501-47C1-A89A-A340965A2BE2}" type="slidenum">
              <a:rPr lang="en-US" smtClean="0"/>
              <a:pPr/>
              <a:t>8</a:t>
            </a:fld>
            <a:endParaRPr lang="en-US"/>
          </a:p>
        </p:txBody>
      </p:sp>
      <p:pic>
        <p:nvPicPr>
          <p:cNvPr id="12" name="Picture 11">
            <a:extLst>
              <a:ext uri="{FF2B5EF4-FFF2-40B4-BE49-F238E27FC236}">
                <a16:creationId xmlns:a16="http://schemas.microsoft.com/office/drawing/2014/main" id="{51FB7188-8BE8-60FD-F5ED-506C0D45FDA3}"/>
              </a:ext>
            </a:extLst>
          </p:cNvPr>
          <p:cNvPicPr>
            <a:picLocks noChangeAspect="1"/>
          </p:cNvPicPr>
          <p:nvPr/>
        </p:nvPicPr>
        <p:blipFill>
          <a:blip r:embed="rId3"/>
          <a:stretch>
            <a:fillRect/>
          </a:stretch>
        </p:blipFill>
        <p:spPr>
          <a:xfrm>
            <a:off x="207340" y="2126791"/>
            <a:ext cx="7611537" cy="3000794"/>
          </a:xfrm>
          <a:prstGeom prst="rect">
            <a:avLst/>
          </a:prstGeom>
        </p:spPr>
      </p:pic>
      <p:sp>
        <p:nvSpPr>
          <p:cNvPr id="16" name="TextBox 15">
            <a:extLst>
              <a:ext uri="{FF2B5EF4-FFF2-40B4-BE49-F238E27FC236}">
                <a16:creationId xmlns:a16="http://schemas.microsoft.com/office/drawing/2014/main" id="{7F0FEA81-7BAE-9FD4-A432-90B62781558C}"/>
              </a:ext>
            </a:extLst>
          </p:cNvPr>
          <p:cNvSpPr txBox="1"/>
          <p:nvPr/>
        </p:nvSpPr>
        <p:spPr>
          <a:xfrm>
            <a:off x="990600" y="876788"/>
            <a:ext cx="6096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a:t>Correlation matrix </a:t>
            </a:r>
            <a:endParaRPr kumimoji="0" lang="en-US" sz="1800" b="1" i="0" u="none" strike="noStrike" kern="1200" cap="none" spc="0" normalizeH="0" baseline="0" noProof="0">
              <a:ln>
                <a:noFill/>
              </a:ln>
              <a:solidFill>
                <a:srgbClr val="000000"/>
              </a:solidFill>
              <a:effectLst/>
              <a:uLnTx/>
              <a:uFillTx/>
              <a:latin typeface="Tenorite"/>
              <a:ea typeface="+mn-ea"/>
              <a:cs typeface="+mn-cs"/>
            </a:endParaRPr>
          </a:p>
        </p:txBody>
      </p:sp>
      <p:grpSp>
        <p:nvGrpSpPr>
          <p:cNvPr id="21" name="Group 20">
            <a:extLst>
              <a:ext uri="{FF2B5EF4-FFF2-40B4-BE49-F238E27FC236}">
                <a16:creationId xmlns:a16="http://schemas.microsoft.com/office/drawing/2014/main" id="{09BF4D19-45AF-2277-B2FC-4EF47CC4805B}"/>
              </a:ext>
            </a:extLst>
          </p:cNvPr>
          <p:cNvGrpSpPr/>
          <p:nvPr/>
        </p:nvGrpSpPr>
        <p:grpSpPr>
          <a:xfrm>
            <a:off x="7671994" y="876788"/>
            <a:ext cx="2969210" cy="4492864"/>
            <a:chOff x="428249" y="1878014"/>
            <a:chExt cx="2695951" cy="4695273"/>
          </a:xfrm>
        </p:grpSpPr>
        <p:pic>
          <p:nvPicPr>
            <p:cNvPr id="18" name="Picture 17">
              <a:extLst>
                <a:ext uri="{FF2B5EF4-FFF2-40B4-BE49-F238E27FC236}">
                  <a16:creationId xmlns:a16="http://schemas.microsoft.com/office/drawing/2014/main" id="{49564FFC-8687-8869-4544-697C19CA7971}"/>
                </a:ext>
              </a:extLst>
            </p:cNvPr>
            <p:cNvPicPr>
              <a:picLocks noChangeAspect="1"/>
            </p:cNvPicPr>
            <p:nvPr/>
          </p:nvPicPr>
          <p:blipFill>
            <a:blip r:embed="rId4"/>
            <a:stretch>
              <a:fillRect/>
            </a:stretch>
          </p:blipFill>
          <p:spPr>
            <a:xfrm>
              <a:off x="428249" y="1878014"/>
              <a:ext cx="2695951" cy="3477110"/>
            </a:xfrm>
            <a:prstGeom prst="rect">
              <a:avLst/>
            </a:prstGeom>
          </p:spPr>
        </p:pic>
        <p:pic>
          <p:nvPicPr>
            <p:cNvPr id="20" name="Picture 19">
              <a:extLst>
                <a:ext uri="{FF2B5EF4-FFF2-40B4-BE49-F238E27FC236}">
                  <a16:creationId xmlns:a16="http://schemas.microsoft.com/office/drawing/2014/main" id="{3AE0803C-A413-F331-37E7-9C0F555A298C}"/>
                </a:ext>
              </a:extLst>
            </p:cNvPr>
            <p:cNvPicPr>
              <a:picLocks noChangeAspect="1"/>
            </p:cNvPicPr>
            <p:nvPr/>
          </p:nvPicPr>
          <p:blipFill rotWithShape="1">
            <a:blip r:embed="rId5"/>
            <a:srcRect t="16771"/>
            <a:stretch/>
          </p:blipFill>
          <p:spPr>
            <a:xfrm>
              <a:off x="561614" y="5138187"/>
              <a:ext cx="2467319" cy="1435100"/>
            </a:xfrm>
            <a:prstGeom prst="rect">
              <a:avLst/>
            </a:prstGeom>
          </p:spPr>
        </p:pic>
      </p:grpSp>
    </p:spTree>
    <p:extLst>
      <p:ext uri="{BB962C8B-B14F-4D97-AF65-F5344CB8AC3E}">
        <p14:creationId xmlns:p14="http://schemas.microsoft.com/office/powerpoint/2010/main" val="360489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7DF-CC91-C6DB-DC94-AAA18B594560}"/>
              </a:ext>
            </a:extLst>
          </p:cNvPr>
          <p:cNvSpPr>
            <a:spLocks noGrp="1"/>
          </p:cNvSpPr>
          <p:nvPr>
            <p:ph type="title"/>
          </p:nvPr>
        </p:nvSpPr>
        <p:spPr/>
        <p:txBody>
          <a:bodyPr/>
          <a:lstStyle/>
          <a:p>
            <a:r>
              <a:rPr lang="en-US" dirty="0" err="1"/>
              <a:t>Walds</a:t>
            </a:r>
            <a:r>
              <a:rPr lang="en-US" dirty="0"/>
              <a:t> Test</a:t>
            </a:r>
          </a:p>
        </p:txBody>
      </p:sp>
      <p:sp>
        <p:nvSpPr>
          <p:cNvPr id="3" name="Content Placeholder 2">
            <a:extLst>
              <a:ext uri="{FF2B5EF4-FFF2-40B4-BE49-F238E27FC236}">
                <a16:creationId xmlns:a16="http://schemas.microsoft.com/office/drawing/2014/main" id="{D2EC2C7A-8226-22ED-BB44-8A57DE8D5D4B}"/>
              </a:ext>
            </a:extLst>
          </p:cNvPr>
          <p:cNvSpPr>
            <a:spLocks noGrp="1"/>
          </p:cNvSpPr>
          <p:nvPr>
            <p:ph idx="1"/>
          </p:nvPr>
        </p:nvSpPr>
        <p:spPr>
          <a:xfrm>
            <a:off x="1167493" y="2518678"/>
            <a:ext cx="4663440" cy="3771588"/>
          </a:xfrm>
        </p:spPr>
        <p:txBody>
          <a:bodyPr vert="horz" lIns="91440" tIns="45720" rIns="91440" bIns="45720" rtlCol="0" anchor="t">
            <a:noAutofit/>
          </a:bodyPr>
          <a:lstStyle/>
          <a:p>
            <a:r>
              <a:rPr lang="en-US">
                <a:ea typeface="+mn-lt"/>
                <a:cs typeface="+mn-lt"/>
              </a:rPr>
              <a:t>The Wald test is frequently used to compare the differences between nested models.</a:t>
            </a:r>
          </a:p>
          <a:p>
            <a:r>
              <a:rPr lang="en-US">
                <a:ea typeface="+mn-lt"/>
                <a:cs typeface="+mn-lt"/>
              </a:rPr>
              <a:t>One model is considered nested in another if the first model can be generated by imposing restrictions on the parameters of the second. Most often, the restriction is that the parameter is equal to zero. In a regression model restricting a parameters to zero is accomplished by removing the predictor variables from the model</a:t>
            </a:r>
            <a:endParaRPr lang="en-US"/>
          </a:p>
        </p:txBody>
      </p:sp>
      <p:sp>
        <p:nvSpPr>
          <p:cNvPr id="4" name="Date Placeholder 3">
            <a:extLst>
              <a:ext uri="{FF2B5EF4-FFF2-40B4-BE49-F238E27FC236}">
                <a16:creationId xmlns:a16="http://schemas.microsoft.com/office/drawing/2014/main" id="{139FB6C6-ACF9-FF4B-0A71-D2711E919C8A}"/>
              </a:ext>
            </a:extLst>
          </p:cNvPr>
          <p:cNvSpPr>
            <a:spLocks noGrp="1"/>
          </p:cNvSpPr>
          <p:nvPr>
            <p:ph type="dt" sz="half" idx="2"/>
          </p:nvPr>
        </p:nvSpPr>
        <p:spPr/>
        <p:txBody>
          <a:bodyPr/>
          <a:lstStyle/>
          <a:p>
            <a:fld id="{C1583C39-01BF-7F43-854C-FBB4E9AB6B0C}" type="datetime1">
              <a:rPr lang="en-US" smtClean="0"/>
              <a:pPr/>
              <a:t>7/22/25</a:t>
            </a:fld>
            <a:endParaRPr lang="en-US"/>
          </a:p>
        </p:txBody>
      </p:sp>
      <p:sp>
        <p:nvSpPr>
          <p:cNvPr id="5" name="Footer Placeholder 4">
            <a:extLst>
              <a:ext uri="{FF2B5EF4-FFF2-40B4-BE49-F238E27FC236}">
                <a16:creationId xmlns:a16="http://schemas.microsoft.com/office/drawing/2014/main" id="{A3595E0C-DA05-ADC6-71FC-F6BAA37E72C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5E64DF8-651A-8E03-7673-73A86D9DB898}"/>
              </a:ext>
            </a:extLst>
          </p:cNvPr>
          <p:cNvSpPr>
            <a:spLocks noGrp="1"/>
          </p:cNvSpPr>
          <p:nvPr>
            <p:ph type="sldNum" sz="quarter" idx="4"/>
          </p:nvPr>
        </p:nvSpPr>
        <p:spPr/>
        <p:txBody>
          <a:bodyPr/>
          <a:lstStyle/>
          <a:p>
            <a:fld id="{294A09A9-5501-47C1-A89A-A340965A2BE2}" type="slidenum">
              <a:rPr lang="en-US" smtClean="0"/>
              <a:pPr/>
              <a:t>9</a:t>
            </a:fld>
            <a:endParaRPr lang="en-US"/>
          </a:p>
        </p:txBody>
      </p:sp>
      <p:sp>
        <p:nvSpPr>
          <p:cNvPr id="7" name="Content Placeholder 6">
            <a:extLst>
              <a:ext uri="{FF2B5EF4-FFF2-40B4-BE49-F238E27FC236}">
                <a16:creationId xmlns:a16="http://schemas.microsoft.com/office/drawing/2014/main" id="{4213C143-528D-F340-03B0-449FA5935D74}"/>
              </a:ext>
            </a:extLst>
          </p:cNvPr>
          <p:cNvSpPr>
            <a:spLocks noGrp="1"/>
          </p:cNvSpPr>
          <p:nvPr>
            <p:ph idx="10"/>
          </p:nvPr>
        </p:nvSpPr>
        <p:spPr/>
        <p:txBody>
          <a:bodyPr vert="horz" lIns="91440" tIns="45720" rIns="91440" bIns="45720" rtlCol="0" anchor="t">
            <a:noAutofit/>
          </a:bodyPr>
          <a:lstStyle/>
          <a:p>
            <a:r>
              <a:rPr lang="en-US">
                <a:ea typeface="+mn-lt"/>
                <a:cs typeface="+mn-lt"/>
              </a:rPr>
              <a:t>The Walds test ask the same basic question, which is, does constraining these parameters to zero (i.e., leaving out these predictor variables) significantly reduce the fit of the model? </a:t>
            </a:r>
            <a:endParaRPr lang="en-US"/>
          </a:p>
        </p:txBody>
      </p:sp>
    </p:spTree>
    <p:extLst>
      <p:ext uri="{BB962C8B-B14F-4D97-AF65-F5344CB8AC3E}">
        <p14:creationId xmlns:p14="http://schemas.microsoft.com/office/powerpoint/2010/main" val="3359049411"/>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7e81149-8b0c-4987-a107-2d0bfd1f49a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D890AEB2C9A64788043B97F5B0575F" ma:contentTypeVersion="13" ma:contentTypeDescription="Create a new document." ma:contentTypeScope="" ma:versionID="f97f0565aa2d197206ccad313e092900">
  <xsd:schema xmlns:xsd="http://www.w3.org/2001/XMLSchema" xmlns:xs="http://www.w3.org/2001/XMLSchema" xmlns:p="http://schemas.microsoft.com/office/2006/metadata/properties" xmlns:ns3="07e81149-8b0c-4987-a107-2d0bfd1f49aa" xmlns:ns4="aefab218-be8e-440b-a17e-48acb137b87e" targetNamespace="http://schemas.microsoft.com/office/2006/metadata/properties" ma:root="true" ma:fieldsID="0a68e5bfdf4c06ceb916229c93b9ad95" ns3:_="" ns4:_="">
    <xsd:import namespace="07e81149-8b0c-4987-a107-2d0bfd1f49aa"/>
    <xsd:import namespace="aefab218-be8e-440b-a17e-48acb137b87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e81149-8b0c-4987-a107-2d0bfd1f49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fab218-be8e-440b-a17e-48acb137b8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documentManagement/types"/>
    <ds:schemaRef ds:uri="07e81149-8b0c-4987-a107-2d0bfd1f49aa"/>
    <ds:schemaRef ds:uri="http://purl.org/dc/terms/"/>
    <ds:schemaRef ds:uri="http://schemas.openxmlformats.org/package/2006/metadata/core-properties"/>
    <ds:schemaRef ds:uri="aefab218-be8e-440b-a17e-48acb137b87e"/>
    <ds:schemaRef ds:uri="http://schemas.microsoft.com/office/infopath/2007/PartnerControls"/>
    <ds:schemaRef ds:uri="http://schemas.microsoft.com/office/2006/metadata/properties"/>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ACD9527A-05F7-4364-8AE2-6ADE39651953}">
  <ds:schemaRefs>
    <ds:schemaRef ds:uri="07e81149-8b0c-4987-a107-2d0bfd1f49aa"/>
    <ds:schemaRef ds:uri="aefab218-be8e-440b-a17e-48acb137b8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{CC70F61F-6AA2-4FC3-949D-3B20DDA964FA}tf45331398_win32</Template>
  <TotalTime>23</TotalTime>
  <Words>1652</Words>
  <Application>Microsoft Macintosh PowerPoint</Application>
  <PresentationFormat>Widescreen</PresentationFormat>
  <Paragraphs>175</Paragraphs>
  <Slides>26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Tenorite</vt:lpstr>
      <vt:lpstr>Office Theme</vt:lpstr>
      <vt:lpstr>The effect of shall laws on crime rate.</vt:lpstr>
      <vt:lpstr>Agenda</vt:lpstr>
      <vt:lpstr>Trends Over Time</vt:lpstr>
      <vt:lpstr>Trends Over Time</vt:lpstr>
      <vt:lpstr>Trends Over Time</vt:lpstr>
      <vt:lpstr>Distribution of  violent, murder,  and robbery rate</vt:lpstr>
      <vt:lpstr>Distribution of  Violent, Murder, Robbery Rate by State</vt:lpstr>
      <vt:lpstr>PowerPoint Presentation</vt:lpstr>
      <vt:lpstr>Walds Test</vt:lpstr>
      <vt:lpstr>Walds Test</vt:lpstr>
      <vt:lpstr>Walds Test</vt:lpstr>
      <vt:lpstr>Walds Test</vt:lpstr>
      <vt:lpstr>Walds Test</vt:lpstr>
      <vt:lpstr>Walds Test</vt:lpstr>
      <vt:lpstr>Summary </vt:lpstr>
      <vt:lpstr>Fixed Effects Model</vt:lpstr>
      <vt:lpstr>Fixed Effects test</vt:lpstr>
      <vt:lpstr>Fixed Effects Interpretation</vt:lpstr>
      <vt:lpstr>Fixed Effects Summary</vt:lpstr>
      <vt:lpstr>Random Effects Model for violent variable </vt:lpstr>
      <vt:lpstr>Hausman test for violent variable </vt:lpstr>
      <vt:lpstr>Random Effects Model for robbery variable </vt:lpstr>
      <vt:lpstr>Hausman test for robbery variable </vt:lpstr>
      <vt:lpstr>Random Effects Model for murder variable </vt:lpstr>
      <vt:lpstr>Hausman test for murder variable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Hua, Ailing</dc:creator>
  <cp:lastModifiedBy>Sayedolhosseini, Sayedyounes</cp:lastModifiedBy>
  <cp:revision>12</cp:revision>
  <dcterms:created xsi:type="dcterms:W3CDTF">2022-12-03T07:52:15Z</dcterms:created>
  <dcterms:modified xsi:type="dcterms:W3CDTF">2025-07-22T21:44:55Z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0x01010092D890AEB2C9A64788043B97F5B0575F</vt:lpwstr>
  </property>
</Properties>
</file>